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>
  <p:sldMasterIdLst>
    <p:sldMasterId id="2147483648" r:id="rId1"/>
  </p:sldMasterIdLst>
  <p:notesMasterIdLst>
    <p:notesMasterId r:id="rId23"/>
  </p:notesMasterIdLst>
  <p:sldIdLst>
    <p:sldId id="256" r:id="rId3"/>
    <p:sldId id="259" r:id="rId4"/>
    <p:sldId id="368" r:id="rId5"/>
    <p:sldId id="377" r:id="rId6"/>
    <p:sldId id="376" r:id="rId7"/>
    <p:sldId id="378" r:id="rId8"/>
    <p:sldId id="379" r:id="rId9"/>
    <p:sldId id="382" r:id="rId10"/>
    <p:sldId id="383" r:id="rId11"/>
    <p:sldId id="380" r:id="rId12"/>
    <p:sldId id="381" r:id="rId13"/>
    <p:sldId id="375" r:id="rId14"/>
    <p:sldId id="388" r:id="rId15"/>
    <p:sldId id="389" r:id="rId16"/>
    <p:sldId id="390" r:id="rId17"/>
    <p:sldId id="391" r:id="rId18"/>
    <p:sldId id="392" r:id="rId19"/>
    <p:sldId id="394" r:id="rId20"/>
    <p:sldId id="258" r:id="rId21"/>
    <p:sldId id="396" r:id="rId22"/>
  </p:sldIdLst>
  <p:sldSz cx="9144000" cy="6858000" type="screen4x3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625"/>
    <a:srgbClr val="587CD9"/>
    <a:srgbClr val="4B7A00"/>
    <a:srgbClr val="451879"/>
    <a:srgbClr val="008020"/>
    <a:srgbClr val="0038A4"/>
    <a:srgbClr val="003B8C"/>
    <a:srgbClr val="005E80"/>
    <a:srgbClr val="006B95"/>
    <a:srgbClr val="8210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567" autoAdjust="0"/>
    <p:restoredTop sz="94138" autoAdjust="0"/>
  </p:normalViewPr>
  <p:slideViewPr>
    <p:cSldViewPr>
      <p:cViewPr>
        <p:scale>
          <a:sx n="130" d="100"/>
          <a:sy n="130" d="100"/>
        </p:scale>
        <p:origin x="-3072" y="-1016"/>
      </p:cViewPr>
      <p:guideLst>
        <p:guide orient="horz" pos="2205"/>
        <p:guide pos="2847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5" cy="72005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6" Type="http://schemas.openxmlformats.org/officeDocument/2006/relationships/tableStyles" Target="tableStyles.xml"/><Relationship Id="rId25" Type="http://schemas.openxmlformats.org/officeDocument/2006/relationships/viewProps" Target="viewProps.xml"/><Relationship Id="rId24" Type="http://schemas.openxmlformats.org/officeDocument/2006/relationships/presProps" Target="presProps.xml"/><Relationship Id="rId23" Type="http://schemas.openxmlformats.org/officeDocument/2006/relationships/notesMaster" Target="notesMasters/notesMaster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页眉占位符 1"/>
          <p:cNvSpPr>
            <a:spLocks noGrp="1" noChangeArrowheads="1"/>
          </p:cNvSpPr>
          <p:nvPr>
            <p:ph type="hdr" sz="quarter" idx="4294967295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buFont typeface="Arial" panose="020B0604020202020204" pitchFamily="34" charset="0"/>
              <a:buNone/>
              <a:defRPr sz="12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2051" name="日期占位符 2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algn="r">
              <a:buFont typeface="Arial" panose="020B0604020202020204" pitchFamily="34" charset="0"/>
              <a:buNone/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9D5F9863-FA55-4F8E-8D10-A04741CA1480}" type="datetime1">
              <a:rPr lang="zh-CN" altLang="en-US"/>
            </a:fld>
            <a:endParaRPr lang="zh-CN" altLang="en-US" sz="1200"/>
          </a:p>
        </p:txBody>
      </p:sp>
      <p:sp>
        <p:nvSpPr>
          <p:cNvPr id="32772" name="幻灯片图像占位符 3"/>
          <p:cNvSpPr>
            <a:spLocks noGrp="1" noRot="1" noChangeAspect="1" noChangeArrowheads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noFill/>
            <a:miter lim="800000"/>
          </a:ln>
        </p:spPr>
      </p:sp>
      <p:sp>
        <p:nvSpPr>
          <p:cNvPr id="47109" name="备注占位符 4"/>
          <p:cNvSpPr>
            <a:spLocks noGrp="1" noRot="1" noChangeAspect="1" noChangeArrowheads="1"/>
          </p:cNvSpPr>
          <p:nvPr/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defTabSz="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30000"/>
              </a:spcBef>
              <a:buFontTx/>
              <a:buNone/>
              <a:defRPr/>
            </a:pPr>
            <a:r>
              <a:rPr lang="zh-CN" altLang="zh-CN" sz="1200" smtClean="0"/>
              <a:t>单击此处编辑母版文本样式</a:t>
            </a:r>
            <a:endParaRPr lang="zh-CN" altLang="zh-CN" sz="1200" smtClean="0"/>
          </a:p>
          <a:p>
            <a:pPr>
              <a:spcBef>
                <a:spcPct val="30000"/>
              </a:spcBef>
              <a:buFontTx/>
              <a:buNone/>
              <a:defRPr/>
            </a:pPr>
            <a:r>
              <a:rPr lang="zh-CN" altLang="zh-CN" sz="1200" smtClean="0"/>
              <a:t>第二级</a:t>
            </a:r>
            <a:endParaRPr lang="zh-CN" altLang="zh-CN" sz="1200" smtClean="0"/>
          </a:p>
          <a:p>
            <a:pPr>
              <a:spcBef>
                <a:spcPct val="30000"/>
              </a:spcBef>
              <a:buFontTx/>
              <a:buNone/>
              <a:defRPr/>
            </a:pPr>
            <a:r>
              <a:rPr lang="zh-CN" altLang="zh-CN" sz="1200" smtClean="0"/>
              <a:t>第三级</a:t>
            </a:r>
            <a:endParaRPr lang="zh-CN" altLang="zh-CN" sz="1200" smtClean="0"/>
          </a:p>
          <a:p>
            <a:pPr>
              <a:spcBef>
                <a:spcPct val="30000"/>
              </a:spcBef>
              <a:buFontTx/>
              <a:buNone/>
              <a:defRPr/>
            </a:pPr>
            <a:r>
              <a:rPr lang="zh-CN" altLang="zh-CN" sz="1200" smtClean="0"/>
              <a:t>第四级</a:t>
            </a:r>
            <a:endParaRPr lang="zh-CN" altLang="zh-CN" sz="1200" smtClean="0"/>
          </a:p>
          <a:p>
            <a:pPr>
              <a:spcBef>
                <a:spcPct val="30000"/>
              </a:spcBef>
              <a:buFontTx/>
              <a:buNone/>
              <a:defRPr/>
            </a:pPr>
            <a:r>
              <a:rPr lang="zh-CN" altLang="zh-CN" sz="1200" smtClean="0"/>
              <a:t>第五级</a:t>
            </a:r>
            <a:endParaRPr lang="zh-CN" altLang="zh-CN" sz="1200" smtClean="0"/>
          </a:p>
        </p:txBody>
      </p:sp>
      <p:sp>
        <p:nvSpPr>
          <p:cNvPr id="2054" name="页脚占位符 5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b" anchorCtr="0" compatLnSpc="1"/>
          <a:lstStyle>
            <a:lvl1pPr>
              <a:buFont typeface="Arial" panose="020B0604020202020204" pitchFamily="34" charset="0"/>
              <a:buNone/>
              <a:defRPr sz="12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2055" name="灯片编号占位符 6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b" anchorCtr="0" compatLnSpc="1"/>
          <a:lstStyle>
            <a:lvl1pPr algn="r">
              <a:buFont typeface="Arial" panose="020B0604020202020204" pitchFamily="34" charset="0"/>
              <a:buNone/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8B96D222-464D-41DE-9A5B-6A8DBB7A1250}" type="slidenum">
              <a:rPr lang="zh-CN" altLang="en-US"/>
            </a:fld>
            <a:endParaRPr lang="zh-CN" altLang="en-US" sz="12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/>
  <p:notesStyle>
    <a:lvl1pPr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BBF78F0-896D-411C-943F-0F9ADF65825B}" type="datetime1">
              <a:rPr lang="zh-CN" altLang="en-US"/>
            </a:fld>
            <a:endParaRPr lang="zh-CN" altLang="en-US" sz="18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CCC282E-D824-4E46-B1DE-0C9BA021674A}" type="slidenum">
              <a:rPr lang="zh-CN" altLang="en-US"/>
            </a:fld>
            <a:endParaRPr lang="zh-CN" altLang="en-US" sz="18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36A797-9847-4416-9ADD-819664ED93F1}" type="datetime1">
              <a:rPr lang="zh-CN" altLang="en-US"/>
            </a:fld>
            <a:endParaRPr lang="zh-CN" altLang="en-US" sz="18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6A978D6-8875-47D9-ACDD-500A46E680D3}" type="slidenum">
              <a:rPr lang="zh-CN" altLang="en-US"/>
            </a:fld>
            <a:endParaRPr lang="zh-CN" altLang="en-US" sz="18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6F78461-1915-48C3-9595-B56B09DCE124}" type="datetime1">
              <a:rPr lang="zh-CN" altLang="en-US"/>
            </a:fld>
            <a:endParaRPr lang="zh-CN" altLang="en-US" sz="18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9EF2402-AB1A-4F4B-8787-49F3E067FC0A}" type="slidenum">
              <a:rPr lang="zh-CN" altLang="en-US"/>
            </a:fld>
            <a:endParaRPr lang="zh-CN" altLang="en-US" sz="18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C631BCD-F5FB-42CE-94D4-1BC3FFF6A723}" type="datetime1">
              <a:rPr lang="zh-CN" altLang="en-US"/>
            </a:fld>
            <a:endParaRPr lang="zh-CN" altLang="en-US" sz="18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C74A5C4-F0E1-479F-B70B-F3AED7DE6364}" type="slidenum">
              <a:rPr lang="zh-CN" altLang="en-US"/>
            </a:fld>
            <a:endParaRPr lang="zh-CN" altLang="en-US" sz="18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B3D8FEE-6AAC-42CB-A588-D52FAE937D9D}" type="datetime1">
              <a:rPr lang="zh-CN" altLang="en-US"/>
            </a:fld>
            <a:endParaRPr lang="zh-CN" altLang="en-US" sz="18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8A5F8DB-D1DD-4872-92DE-E7DC033779AB}" type="slidenum">
              <a:rPr lang="zh-CN" altLang="en-US"/>
            </a:fld>
            <a:endParaRPr lang="zh-CN" altLang="en-US" sz="18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3928AE3-81AF-4BDD-8E2C-D053A7867632}" type="datetime1">
              <a:rPr lang="zh-CN" altLang="en-US"/>
            </a:fld>
            <a:endParaRPr lang="zh-CN" altLang="en-US" sz="18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AA61042-24B0-475A-A28B-7264902CF7B4}" type="slidenum">
              <a:rPr lang="zh-CN" altLang="en-US"/>
            </a:fld>
            <a:endParaRPr lang="zh-CN" altLang="en-US" sz="18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FF0A602-9E34-4B28-9B07-4FBC0403E183}" type="datetime1">
              <a:rPr lang="zh-CN" altLang="en-US"/>
            </a:fld>
            <a:endParaRPr lang="zh-CN" altLang="en-US" sz="18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7358246-4C16-4DFE-90C2-B7F5915D52DF}" type="slidenum">
              <a:rPr lang="zh-CN" altLang="en-US"/>
            </a:fld>
            <a:endParaRPr lang="zh-CN" altLang="en-US" sz="18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325D3AB-2306-40BC-A40F-B59188CB3603}" type="datetime1">
              <a:rPr lang="zh-CN" altLang="en-US"/>
            </a:fld>
            <a:endParaRPr lang="zh-CN" altLang="en-US" sz="18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4575758-C562-4B50-BC7B-A84B5401D5BB}" type="slidenum">
              <a:rPr lang="zh-CN" altLang="en-US"/>
            </a:fld>
            <a:endParaRPr lang="zh-CN" altLang="en-US" sz="18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8075A02-3508-4607-82C6-1D26B8E6786F}" type="datetime1">
              <a:rPr lang="zh-CN" altLang="en-US"/>
            </a:fld>
            <a:endParaRPr lang="zh-CN" altLang="en-US" sz="18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58A7239-F6C4-4C23-993B-9B91D39A2C7C}" type="slidenum">
              <a:rPr lang="zh-CN" altLang="en-US"/>
            </a:fld>
            <a:endParaRPr lang="zh-CN" altLang="en-US" sz="18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22FE9CD-80A5-4793-A504-43403A4BB29F}" type="datetime1">
              <a:rPr lang="zh-CN" altLang="en-US"/>
            </a:fld>
            <a:endParaRPr lang="zh-CN" altLang="en-US" sz="18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5AF6CF6-D6BE-45E3-B142-96AE4475E0D0}" type="slidenum">
              <a:rPr lang="zh-CN" altLang="en-US"/>
            </a:fld>
            <a:endParaRPr lang="zh-CN" altLang="en-US" sz="18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FDE514E-0593-4E76-A3A0-400240FFA3E5}" type="datetime1">
              <a:rPr lang="zh-CN" altLang="en-US"/>
            </a:fld>
            <a:endParaRPr lang="zh-CN" altLang="en-US" sz="18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3CA0602-476F-41DB-9D93-E86EAF894447}" type="slidenum">
              <a:rPr lang="zh-CN" altLang="en-US"/>
            </a:fld>
            <a:endParaRPr lang="zh-CN" altLang="en-US" sz="18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 smtClean="0"/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68766860-DD09-44E5-852F-2EDD02D30A62}" type="datetime1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0F3DD680-3200-45FB-9BE1-84AA01A6F7A7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7.png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1.png"/><Relationship Id="rId1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7.png"/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6.png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7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9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0.png"/><Relationship Id="rId1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587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000" dirty="0"/>
          </a:p>
        </p:txBody>
      </p:sp>
      <p:sp>
        <p:nvSpPr>
          <p:cNvPr id="13315" name="直接连接符 4"/>
          <p:cNvSpPr>
            <a:spLocks noChangeShapeType="1"/>
          </p:cNvSpPr>
          <p:nvPr/>
        </p:nvSpPr>
        <p:spPr bwMode="auto">
          <a:xfrm>
            <a:off x="503238" y="3500438"/>
            <a:ext cx="8137525" cy="1587"/>
          </a:xfrm>
          <a:prstGeom prst="line">
            <a:avLst/>
          </a:prstGeom>
          <a:noFill/>
          <a:ln w="28575">
            <a:solidFill>
              <a:schemeClr val="bg1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3316" name="标题 3"/>
          <p:cNvSpPr>
            <a:spLocks noGrp="1" noChangeArrowheads="1"/>
          </p:cNvSpPr>
          <p:nvPr>
            <p:ph type="ctrTitle"/>
          </p:nvPr>
        </p:nvSpPr>
        <p:spPr>
          <a:xfrm>
            <a:off x="288925" y="2534285"/>
            <a:ext cx="8352155" cy="1605280"/>
          </a:xfrm>
        </p:spPr>
        <p:txBody>
          <a:bodyPr/>
          <a:lstStyle/>
          <a:p>
            <a:pPr eaLnBrk="1" hangingPunct="1"/>
            <a:r>
              <a:rPr lang="zh-CN" altLang="en-US" b="1" dirty="0" smtClean="0">
                <a:solidFill>
                  <a:srgbClr val="FFC5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大兴掌上诊疗</a:t>
            </a:r>
            <a:br>
              <a:rPr lang="en-US" altLang="zh-CN" b="1" dirty="0" smtClean="0">
                <a:solidFill>
                  <a:srgbClr val="FFC5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endParaRPr lang="zh-CN" altLang="zh-CN" b="1" dirty="0" smtClean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317" name="矩形 12"/>
          <p:cNvSpPr>
            <a:spLocks noChangeArrowheads="1"/>
          </p:cNvSpPr>
          <p:nvPr/>
        </p:nvSpPr>
        <p:spPr bwMode="auto">
          <a:xfrm>
            <a:off x="6732150" y="5229125"/>
            <a:ext cx="2000250" cy="106182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2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雷学广</a:t>
            </a:r>
            <a:endParaRPr lang="en-US" altLang="zh-CN" sz="2400" dirty="0" smtClean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>
              <a:lnSpc>
                <a:spcPct val="150000"/>
              </a:lnSpc>
            </a:pPr>
            <a:r>
              <a:rPr lang="en-US" altLang="zh-CN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2016</a:t>
            </a:r>
            <a:r>
              <a:rPr lang="zh-CN" alt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11</a:t>
            </a:r>
            <a:r>
              <a:rPr lang="zh-CN" alt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</a:t>
            </a:r>
            <a:r>
              <a:rPr lang="zh-CN" alt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</a:t>
            </a:r>
            <a:endParaRPr lang="zh-CN" altLang="en-US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直接连接符 4"/>
          <p:cNvSpPr>
            <a:spLocks noChangeShapeType="1"/>
          </p:cNvSpPr>
          <p:nvPr/>
        </p:nvSpPr>
        <p:spPr bwMode="auto">
          <a:xfrm>
            <a:off x="503238" y="765175"/>
            <a:ext cx="8137525" cy="0"/>
          </a:xfrm>
          <a:prstGeom prst="line">
            <a:avLst/>
          </a:prstGeom>
          <a:noFill/>
          <a:ln w="28575">
            <a:solidFill>
              <a:schemeClr val="bg1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365" name="直接连接符 4"/>
          <p:cNvSpPr>
            <a:spLocks noChangeShapeType="1"/>
          </p:cNvSpPr>
          <p:nvPr/>
        </p:nvSpPr>
        <p:spPr bwMode="auto">
          <a:xfrm>
            <a:off x="503238" y="765175"/>
            <a:ext cx="8137525" cy="0"/>
          </a:xfrm>
          <a:prstGeom prst="line">
            <a:avLst/>
          </a:prstGeom>
          <a:noFill/>
          <a:ln w="28575">
            <a:solidFill>
              <a:schemeClr val="bg1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cxnSp>
        <p:nvCxnSpPr>
          <p:cNvPr id="15366" name="直接连接符 6"/>
          <p:cNvCxnSpPr>
            <a:cxnSpLocks noChangeShapeType="1"/>
          </p:cNvCxnSpPr>
          <p:nvPr/>
        </p:nvCxnSpPr>
        <p:spPr bwMode="auto">
          <a:xfrm>
            <a:off x="323850" y="765175"/>
            <a:ext cx="8496300" cy="0"/>
          </a:xfrm>
          <a:prstGeom prst="line">
            <a:avLst/>
          </a:prstGeom>
          <a:noFill/>
          <a:ln w="9525">
            <a:solidFill>
              <a:srgbClr val="587CD9"/>
            </a:solidFill>
            <a:round/>
          </a:ln>
        </p:spPr>
      </p:cxnSp>
      <p:sp>
        <p:nvSpPr>
          <p:cNvPr id="15367" name="矩形 6"/>
          <p:cNvSpPr>
            <a:spLocks noChangeArrowheads="1"/>
          </p:cNvSpPr>
          <p:nvPr/>
        </p:nvSpPr>
        <p:spPr bwMode="auto">
          <a:xfrm>
            <a:off x="290513" y="188913"/>
            <a:ext cx="8458200" cy="5486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 sz="2800" dirty="0">
                <a:solidFill>
                  <a:srgbClr val="587C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我的问诊</a:t>
            </a:r>
            <a:endParaRPr lang="zh-CN" altLang="en-US" sz="2800" dirty="0">
              <a:solidFill>
                <a:srgbClr val="587CD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 descr="未标题ddd-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80350" y="85090"/>
            <a:ext cx="1019810" cy="605155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212725" y="5241290"/>
            <a:ext cx="1661795" cy="14935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>
                <a:solidFill>
                  <a:srgbClr val="009625"/>
                </a:solidFill>
                <a:sym typeface="+mn-ea"/>
              </a:rPr>
              <a:t>“</a:t>
            </a:r>
            <a:r>
              <a:rPr lang="zh-CN" altLang="en-US" sz="2800" b="1">
                <a:solidFill>
                  <a:srgbClr val="009625"/>
                </a:solidFill>
                <a:sym typeface="+mn-ea"/>
              </a:rPr>
              <a:t>待支付</a:t>
            </a:r>
            <a:r>
              <a:rPr lang="en-US" altLang="zh-CN" sz="2800" b="1">
                <a:solidFill>
                  <a:srgbClr val="009625"/>
                </a:solidFill>
                <a:sym typeface="+mn-ea"/>
              </a:rPr>
              <a:t>”</a:t>
            </a:r>
            <a:r>
              <a:rPr lang="zh-CN" altLang="en-US" sz="1600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患者填写病例资料后未支付或其他原因导致的支付失败</a:t>
            </a:r>
            <a:endParaRPr lang="zh-CN" altLang="en-US" sz="1600">
              <a:solidFill>
                <a:schemeClr val="tx1">
                  <a:lumMod val="95000"/>
                  <a:lumOff val="5000"/>
                </a:schemeClr>
              </a:solidFill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042795" y="5241290"/>
            <a:ext cx="2063750" cy="14935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>
                <a:solidFill>
                  <a:srgbClr val="009625"/>
                </a:solidFill>
                <a:sym typeface="+mn-ea"/>
              </a:rPr>
              <a:t>“</a:t>
            </a:r>
            <a:r>
              <a:rPr lang="zh-CN" altLang="en-US" sz="2800" b="1">
                <a:solidFill>
                  <a:srgbClr val="009625"/>
                </a:solidFill>
                <a:sym typeface="+mn-ea"/>
              </a:rPr>
              <a:t>会诊中</a:t>
            </a:r>
            <a:r>
              <a:rPr lang="en-US" altLang="zh-CN" sz="2800" b="1">
                <a:solidFill>
                  <a:srgbClr val="009625"/>
                </a:solidFill>
                <a:sym typeface="+mn-ea"/>
              </a:rPr>
              <a:t>”</a:t>
            </a:r>
            <a:r>
              <a:rPr lang="zh-CN" altLang="en-US" sz="1600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医生接受会诊，尚未填写会诊意见单，可文字、语音、视频跟医生交流</a:t>
            </a:r>
            <a:endParaRPr lang="zh-CN" altLang="en-US" sz="1600">
              <a:solidFill>
                <a:schemeClr val="tx1">
                  <a:lumMod val="95000"/>
                  <a:lumOff val="5000"/>
                </a:schemeClr>
              </a:solidFill>
              <a:sym typeface="+mn-ea"/>
            </a:endParaRPr>
          </a:p>
        </p:txBody>
      </p:sp>
      <p:pic>
        <p:nvPicPr>
          <p:cNvPr id="2" name="图片 1" descr="Screenshot_2016-12-06-15-53-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940" y="843280"/>
            <a:ext cx="2430000" cy="4320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274820" y="5241290"/>
            <a:ext cx="2251075" cy="14935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>
                <a:solidFill>
                  <a:srgbClr val="009625"/>
                </a:solidFill>
                <a:sym typeface="+mn-ea"/>
              </a:rPr>
              <a:t>“</a:t>
            </a:r>
            <a:r>
              <a:rPr lang="zh-CN" altLang="en-US" sz="2800" b="1">
                <a:solidFill>
                  <a:srgbClr val="009625"/>
                </a:solidFill>
                <a:sym typeface="+mn-ea"/>
              </a:rPr>
              <a:t>已会诊</a:t>
            </a:r>
            <a:r>
              <a:rPr lang="en-US" altLang="zh-CN" sz="2800" b="1">
                <a:solidFill>
                  <a:srgbClr val="009625"/>
                </a:solidFill>
                <a:sym typeface="+mn-ea"/>
              </a:rPr>
              <a:t>”</a:t>
            </a:r>
            <a:r>
              <a:rPr lang="zh-CN" altLang="en-US" sz="1600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医生已填写会诊意见单，查看医生会诊意见，可文字、语音、视频跟医生交流</a:t>
            </a:r>
            <a:endParaRPr lang="zh-CN" altLang="en-US" sz="1600">
              <a:solidFill>
                <a:schemeClr val="tx1">
                  <a:lumMod val="95000"/>
                  <a:lumOff val="5000"/>
                </a:schemeClr>
              </a:solidFill>
              <a:sym typeface="+mn-ea"/>
            </a:endParaRPr>
          </a:p>
          <a:p>
            <a:endParaRPr lang="zh-CN" altLang="en-US" sz="1600">
              <a:solidFill>
                <a:schemeClr val="tx1">
                  <a:lumMod val="95000"/>
                  <a:lumOff val="5000"/>
                </a:schemeClr>
              </a:solidFill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694170" y="5241290"/>
            <a:ext cx="2045335" cy="17373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>
                <a:solidFill>
                  <a:srgbClr val="009625"/>
                </a:solidFill>
                <a:sym typeface="+mn-ea"/>
              </a:rPr>
              <a:t>“</a:t>
            </a:r>
            <a:r>
              <a:rPr lang="zh-CN" altLang="en-US" sz="2800" b="1">
                <a:solidFill>
                  <a:srgbClr val="009625"/>
                </a:solidFill>
                <a:sym typeface="+mn-ea"/>
              </a:rPr>
              <a:t>历史</a:t>
            </a:r>
            <a:r>
              <a:rPr lang="en-US" altLang="zh-CN" sz="2800" b="1">
                <a:solidFill>
                  <a:srgbClr val="009625"/>
                </a:solidFill>
                <a:sym typeface="+mn-ea"/>
              </a:rPr>
              <a:t>”</a:t>
            </a:r>
            <a:r>
              <a:rPr lang="zh-CN" altLang="en-US" sz="1600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医生和患者单方面结束此会诊单，或医生填写会诊单已超过</a:t>
            </a:r>
            <a:r>
              <a:rPr lang="en-US" altLang="zh-CN" sz="1600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72</a:t>
            </a:r>
            <a:r>
              <a:rPr lang="zh-CN" altLang="en-US" sz="1600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小时，问诊流程完结</a:t>
            </a:r>
            <a:endParaRPr lang="zh-CN" altLang="en-US" sz="1600">
              <a:solidFill>
                <a:schemeClr val="tx1">
                  <a:lumMod val="95000"/>
                  <a:lumOff val="5000"/>
                </a:schemeClr>
              </a:solidFill>
              <a:sym typeface="+mn-ea"/>
            </a:endParaRPr>
          </a:p>
          <a:p>
            <a:endParaRPr lang="zh-CN" altLang="en-US" sz="1600">
              <a:solidFill>
                <a:schemeClr val="tx1">
                  <a:lumMod val="95000"/>
                  <a:lumOff val="5000"/>
                </a:schemeClr>
              </a:solidFill>
              <a:sym typeface="+mn-ea"/>
            </a:endParaRPr>
          </a:p>
        </p:txBody>
      </p:sp>
      <p:pic>
        <p:nvPicPr>
          <p:cNvPr id="5" name="图片 4" descr="G:\12.6产品PPT使用截图\yisheng\Screenshot_2016-12-07-10-50-03.pngScreenshot_2016-12-07-10-50-0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359640" y="843280"/>
            <a:ext cx="2429510" cy="4319905"/>
          </a:xfrm>
          <a:prstGeom prst="rect">
            <a:avLst/>
          </a:prstGeom>
        </p:spPr>
      </p:pic>
      <p:pic>
        <p:nvPicPr>
          <p:cNvPr id="7" name="图片 6" descr="Screenshot_2016-12-07-13-58-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9850" y="843280"/>
            <a:ext cx="2429510" cy="4320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直接连接符 4"/>
          <p:cNvSpPr>
            <a:spLocks noChangeShapeType="1"/>
          </p:cNvSpPr>
          <p:nvPr/>
        </p:nvSpPr>
        <p:spPr bwMode="auto">
          <a:xfrm>
            <a:off x="503238" y="765175"/>
            <a:ext cx="8137525" cy="0"/>
          </a:xfrm>
          <a:prstGeom prst="line">
            <a:avLst/>
          </a:prstGeom>
          <a:noFill/>
          <a:ln w="28575">
            <a:solidFill>
              <a:schemeClr val="bg1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365" name="直接连接符 4"/>
          <p:cNvSpPr>
            <a:spLocks noChangeShapeType="1"/>
          </p:cNvSpPr>
          <p:nvPr/>
        </p:nvSpPr>
        <p:spPr bwMode="auto">
          <a:xfrm>
            <a:off x="503238" y="765175"/>
            <a:ext cx="8137525" cy="0"/>
          </a:xfrm>
          <a:prstGeom prst="line">
            <a:avLst/>
          </a:prstGeom>
          <a:noFill/>
          <a:ln w="28575">
            <a:solidFill>
              <a:schemeClr val="bg1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cxnSp>
        <p:nvCxnSpPr>
          <p:cNvPr id="15366" name="直接连接符 6"/>
          <p:cNvCxnSpPr>
            <a:cxnSpLocks noChangeShapeType="1"/>
          </p:cNvCxnSpPr>
          <p:nvPr/>
        </p:nvCxnSpPr>
        <p:spPr bwMode="auto">
          <a:xfrm>
            <a:off x="323850" y="765175"/>
            <a:ext cx="8496300" cy="0"/>
          </a:xfrm>
          <a:prstGeom prst="line">
            <a:avLst/>
          </a:prstGeom>
          <a:noFill/>
          <a:ln w="9525">
            <a:solidFill>
              <a:srgbClr val="587CD9"/>
            </a:solidFill>
            <a:round/>
          </a:ln>
        </p:spPr>
      </p:cxnSp>
      <p:sp>
        <p:nvSpPr>
          <p:cNvPr id="15367" name="矩形 6"/>
          <p:cNvSpPr>
            <a:spLocks noChangeArrowheads="1"/>
          </p:cNvSpPr>
          <p:nvPr/>
        </p:nvSpPr>
        <p:spPr bwMode="auto">
          <a:xfrm>
            <a:off x="290513" y="188913"/>
            <a:ext cx="8458200" cy="5486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 sz="2800" dirty="0">
                <a:solidFill>
                  <a:srgbClr val="587C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个人中心</a:t>
            </a:r>
            <a:endParaRPr lang="zh-CN" altLang="en-US" sz="2800" dirty="0">
              <a:solidFill>
                <a:srgbClr val="587CD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 descr="未标题ddd-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80350" y="85090"/>
            <a:ext cx="1019810" cy="605155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3515360" y="2292985"/>
            <a:ext cx="1083310" cy="13716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>
                <a:solidFill>
                  <a:srgbClr val="009625"/>
                </a:solidFill>
                <a:sym typeface="+mn-ea"/>
              </a:rPr>
              <a:t>“</a:t>
            </a:r>
            <a:r>
              <a:rPr lang="zh-CN" altLang="en-US" sz="2800">
                <a:solidFill>
                  <a:srgbClr val="009625"/>
                </a:solidFill>
                <a:sym typeface="+mn-ea"/>
              </a:rPr>
              <a:t>完善个人信息</a:t>
            </a:r>
            <a:r>
              <a:rPr lang="en-US" altLang="zh-CN" sz="2800">
                <a:solidFill>
                  <a:srgbClr val="009625"/>
                </a:solidFill>
                <a:sym typeface="+mn-ea"/>
              </a:rPr>
              <a:t>”</a:t>
            </a:r>
            <a:endParaRPr lang="en-US" altLang="zh-CN" sz="2800">
              <a:solidFill>
                <a:srgbClr val="009625"/>
              </a:solidFill>
              <a:sym typeface="+mn-ea"/>
            </a:endParaRPr>
          </a:p>
        </p:txBody>
      </p:sp>
      <p:pic>
        <p:nvPicPr>
          <p:cNvPr id="5" name="图片 4" descr="Screenshot_2016-12-06-15-51-4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355" y="1013460"/>
            <a:ext cx="2430000" cy="4320000"/>
          </a:xfrm>
          <a:prstGeom prst="rect">
            <a:avLst/>
          </a:prstGeom>
        </p:spPr>
      </p:pic>
      <p:pic>
        <p:nvPicPr>
          <p:cNvPr id="7" name="图片 6" descr="Screenshot_2016-12-06-15-51-5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0950" y="1013460"/>
            <a:ext cx="2430000" cy="4320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灯片编号占位符 3"/>
          <p:cNvSpPr>
            <a:spLocks noGrp="1" noChangeArrowheads="1"/>
          </p:cNvSpPr>
          <p:nvPr/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339" name="矩形 48"/>
          <p:cNvSpPr>
            <a:spLocks noChangeArrowheads="1"/>
          </p:cNvSpPr>
          <p:nvPr/>
        </p:nvSpPr>
        <p:spPr bwMode="auto">
          <a:xfrm>
            <a:off x="2842853" y="1628875"/>
            <a:ext cx="4536315" cy="612775"/>
          </a:xfrm>
          <a:prstGeom prst="rect">
            <a:avLst/>
          </a:prstGeom>
          <a:solidFill>
            <a:schemeClr val="bg1">
              <a:lumMod val="65000"/>
            </a:schemeClr>
          </a:solidFill>
          <a:ln w="25400">
            <a:solidFill>
              <a:schemeClr val="bg1"/>
            </a:solidFill>
            <a:miter lim="800000"/>
          </a:ln>
        </p:spPr>
        <p:txBody>
          <a:bodyPr anchor="ctr"/>
          <a:lstStyle/>
          <a:p>
            <a:pPr algn="ctr"/>
            <a:endParaRPr lang="zh-CN" altLang="en-US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14340" name="矩形 12"/>
          <p:cNvSpPr>
            <a:spLocks noChangeArrowheads="1"/>
          </p:cNvSpPr>
          <p:nvPr/>
        </p:nvSpPr>
        <p:spPr bwMode="auto">
          <a:xfrm>
            <a:off x="3276240" y="1763813"/>
            <a:ext cx="868680" cy="38481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用户端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341" name="矩形 50"/>
          <p:cNvSpPr>
            <a:spLocks noChangeArrowheads="1"/>
          </p:cNvSpPr>
          <p:nvPr/>
        </p:nvSpPr>
        <p:spPr bwMode="auto">
          <a:xfrm>
            <a:off x="1907815" y="1628875"/>
            <a:ext cx="649288" cy="612775"/>
          </a:xfrm>
          <a:prstGeom prst="rect">
            <a:avLst/>
          </a:prstGeom>
          <a:solidFill>
            <a:schemeClr val="bg1">
              <a:lumMod val="65000"/>
            </a:schemeClr>
          </a:solidFill>
          <a:ln w="25400">
            <a:solidFill>
              <a:schemeClr val="bg1"/>
            </a:solidFill>
            <a:miter lim="800000"/>
          </a:ln>
        </p:spPr>
        <p:txBody>
          <a:bodyPr anchor="ctr"/>
          <a:lstStyle/>
          <a:p>
            <a:pPr algn="ctr"/>
            <a:endParaRPr lang="zh-CN" altLang="en-US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14342" name="矩形 12"/>
          <p:cNvSpPr>
            <a:spLocks noChangeArrowheads="1"/>
          </p:cNvSpPr>
          <p:nvPr/>
        </p:nvSpPr>
        <p:spPr bwMode="auto">
          <a:xfrm>
            <a:off x="2093553" y="1763813"/>
            <a:ext cx="323850" cy="38481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en-US" altLang="zh-CN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343" name="矩形 52"/>
          <p:cNvSpPr>
            <a:spLocks noChangeArrowheads="1"/>
          </p:cNvSpPr>
          <p:nvPr/>
        </p:nvSpPr>
        <p:spPr bwMode="auto">
          <a:xfrm>
            <a:off x="2842853" y="2817690"/>
            <a:ext cx="4536315" cy="612775"/>
          </a:xfrm>
          <a:prstGeom prst="rect">
            <a:avLst/>
          </a:prstGeom>
          <a:solidFill>
            <a:srgbClr val="587CD9"/>
          </a:solidFill>
          <a:ln w="25400">
            <a:solidFill>
              <a:schemeClr val="bg1"/>
            </a:solidFill>
            <a:miter lim="800000"/>
          </a:ln>
        </p:spPr>
        <p:txBody>
          <a:bodyPr anchor="ctr"/>
          <a:lstStyle/>
          <a:p>
            <a:pPr algn="ctr"/>
            <a:endParaRPr lang="zh-CN" altLang="en-US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14344" name="矩形 12"/>
          <p:cNvSpPr>
            <a:spLocks noChangeArrowheads="1"/>
          </p:cNvSpPr>
          <p:nvPr/>
        </p:nvSpPr>
        <p:spPr bwMode="auto">
          <a:xfrm>
            <a:off x="3292115" y="2917703"/>
            <a:ext cx="868680" cy="38481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zh-CN" altLang="en-US" b="1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医生端</a:t>
            </a:r>
            <a:endParaRPr lang="zh-CN" altLang="en-US" b="1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345" name="矩形 54"/>
          <p:cNvSpPr>
            <a:spLocks noChangeArrowheads="1"/>
          </p:cNvSpPr>
          <p:nvPr/>
        </p:nvSpPr>
        <p:spPr bwMode="auto">
          <a:xfrm>
            <a:off x="1907815" y="2817690"/>
            <a:ext cx="649288" cy="612775"/>
          </a:xfrm>
          <a:prstGeom prst="rect">
            <a:avLst/>
          </a:prstGeom>
          <a:solidFill>
            <a:srgbClr val="587CD9"/>
          </a:solidFill>
          <a:ln w="25400">
            <a:solidFill>
              <a:schemeClr val="bg1"/>
            </a:solidFill>
            <a:miter lim="800000"/>
          </a:ln>
        </p:spPr>
        <p:txBody>
          <a:bodyPr anchor="ctr"/>
          <a:lstStyle/>
          <a:p>
            <a:pPr algn="ctr"/>
            <a:endParaRPr lang="zh-CN" altLang="en-US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14346" name="矩形 12"/>
          <p:cNvSpPr>
            <a:spLocks noChangeArrowheads="1"/>
          </p:cNvSpPr>
          <p:nvPr/>
        </p:nvSpPr>
        <p:spPr bwMode="auto">
          <a:xfrm>
            <a:off x="2093553" y="2917703"/>
            <a:ext cx="323850" cy="38481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en-US" altLang="zh-CN" b="1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en-US" altLang="zh-CN" b="1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直接连接符 4"/>
          <p:cNvSpPr>
            <a:spLocks noChangeShapeType="1"/>
          </p:cNvSpPr>
          <p:nvPr/>
        </p:nvSpPr>
        <p:spPr bwMode="auto">
          <a:xfrm>
            <a:off x="503238" y="765175"/>
            <a:ext cx="8137525" cy="0"/>
          </a:xfrm>
          <a:prstGeom prst="line">
            <a:avLst/>
          </a:prstGeom>
          <a:noFill/>
          <a:ln w="28575">
            <a:solidFill>
              <a:schemeClr val="bg1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365" name="直接连接符 4"/>
          <p:cNvSpPr>
            <a:spLocks noChangeShapeType="1"/>
          </p:cNvSpPr>
          <p:nvPr/>
        </p:nvSpPr>
        <p:spPr bwMode="auto">
          <a:xfrm>
            <a:off x="503238" y="765175"/>
            <a:ext cx="8137525" cy="0"/>
          </a:xfrm>
          <a:prstGeom prst="line">
            <a:avLst/>
          </a:prstGeom>
          <a:noFill/>
          <a:ln w="28575">
            <a:solidFill>
              <a:schemeClr val="bg1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cxnSp>
        <p:nvCxnSpPr>
          <p:cNvPr id="15366" name="直接连接符 6"/>
          <p:cNvCxnSpPr>
            <a:cxnSpLocks noChangeShapeType="1"/>
          </p:cNvCxnSpPr>
          <p:nvPr/>
        </p:nvCxnSpPr>
        <p:spPr bwMode="auto">
          <a:xfrm>
            <a:off x="323850" y="765175"/>
            <a:ext cx="8496300" cy="0"/>
          </a:xfrm>
          <a:prstGeom prst="line">
            <a:avLst/>
          </a:prstGeom>
          <a:noFill/>
          <a:ln w="9525">
            <a:solidFill>
              <a:srgbClr val="587CD9"/>
            </a:solidFill>
            <a:round/>
          </a:ln>
        </p:spPr>
      </p:cxnSp>
      <p:sp>
        <p:nvSpPr>
          <p:cNvPr id="15367" name="矩形 6"/>
          <p:cNvSpPr>
            <a:spLocks noChangeArrowheads="1"/>
          </p:cNvSpPr>
          <p:nvPr/>
        </p:nvSpPr>
        <p:spPr bwMode="auto">
          <a:xfrm>
            <a:off x="290513" y="188913"/>
            <a:ext cx="8458200" cy="5486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 sz="2800" dirty="0">
                <a:solidFill>
                  <a:srgbClr val="587C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登录</a:t>
            </a:r>
            <a:r>
              <a:rPr lang="en-US" altLang="zh-CN" sz="2800" dirty="0">
                <a:solidFill>
                  <a:srgbClr val="587C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2800" dirty="0">
                <a:solidFill>
                  <a:srgbClr val="587C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注册</a:t>
            </a:r>
            <a:endParaRPr lang="zh-CN" altLang="en-US" sz="2800" dirty="0">
              <a:solidFill>
                <a:srgbClr val="587CD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 descr="未标题ddd-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80350" y="85090"/>
            <a:ext cx="1019810" cy="605155"/>
          </a:xfrm>
          <a:prstGeom prst="rect">
            <a:avLst/>
          </a:prstGeom>
        </p:spPr>
      </p:pic>
      <p:pic>
        <p:nvPicPr>
          <p:cNvPr id="9" name="图片 8" descr="Screenshot_2016-12-06-15-54-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0070" y="1022350"/>
            <a:ext cx="2430000" cy="4320000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2990850" y="3432810"/>
            <a:ext cx="1296035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点击</a:t>
            </a:r>
            <a:r>
              <a:rPr lang="en-US" altLang="zh-CN" b="1">
                <a:solidFill>
                  <a:srgbClr val="009625"/>
                </a:solidFill>
              </a:rPr>
              <a:t>“</a:t>
            </a:r>
            <a:r>
              <a:rPr lang="zh-CN" altLang="en-US" b="1">
                <a:solidFill>
                  <a:srgbClr val="009625"/>
                </a:solidFill>
              </a:rPr>
              <a:t>注册</a:t>
            </a:r>
            <a:r>
              <a:rPr lang="en-US" altLang="zh-CN" b="1">
                <a:solidFill>
                  <a:srgbClr val="009625"/>
                </a:solidFill>
              </a:rPr>
              <a:t>”</a:t>
            </a:r>
            <a:endParaRPr lang="en-US" altLang="zh-CN" b="1">
              <a:solidFill>
                <a:srgbClr val="009625"/>
              </a:solidFill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6934200" y="2739390"/>
            <a:ext cx="2131695" cy="17373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输入</a:t>
            </a:r>
            <a:r>
              <a:rPr lang="en-US" altLang="zh-CN" b="1">
                <a:solidFill>
                  <a:srgbClr val="009625"/>
                </a:solidFill>
              </a:rPr>
              <a:t>“</a:t>
            </a:r>
            <a:r>
              <a:rPr lang="zh-CN" altLang="en-US" b="1">
                <a:solidFill>
                  <a:srgbClr val="009625"/>
                </a:solidFill>
              </a:rPr>
              <a:t>手机号码</a:t>
            </a:r>
            <a:r>
              <a:rPr lang="en-US" altLang="zh-CN" b="1">
                <a:solidFill>
                  <a:srgbClr val="009625"/>
                </a:solidFill>
              </a:rPr>
              <a:t>”</a:t>
            </a:r>
            <a:endParaRPr lang="en-US" altLang="zh-CN" b="1">
              <a:solidFill>
                <a:srgbClr val="009625"/>
              </a:solidFill>
            </a:endParaRPr>
          </a:p>
          <a:p>
            <a:r>
              <a:rPr lang="zh-CN" altLang="en-US"/>
              <a:t>点击</a:t>
            </a:r>
            <a:r>
              <a:rPr lang="en-US" altLang="zh-CN" b="1">
                <a:solidFill>
                  <a:srgbClr val="009625"/>
                </a:solidFill>
              </a:rPr>
              <a:t>“</a:t>
            </a:r>
            <a:r>
              <a:rPr lang="zh-CN" altLang="en-US" b="1">
                <a:solidFill>
                  <a:srgbClr val="009625"/>
                </a:solidFill>
              </a:rPr>
              <a:t>验证码</a:t>
            </a:r>
            <a:r>
              <a:rPr lang="en-US" altLang="zh-CN" b="1">
                <a:solidFill>
                  <a:srgbClr val="009625"/>
                </a:solidFill>
              </a:rPr>
              <a:t>”</a:t>
            </a:r>
            <a:endParaRPr lang="en-US" altLang="zh-CN" b="1">
              <a:solidFill>
                <a:srgbClr val="009625"/>
              </a:solidFill>
            </a:endParaRPr>
          </a:p>
          <a:p>
            <a:r>
              <a:rPr lang="zh-CN" altLang="en-US"/>
              <a:t>输入收到的</a:t>
            </a:r>
            <a:r>
              <a:rPr lang="en-US" altLang="zh-CN" b="1">
                <a:solidFill>
                  <a:srgbClr val="009625"/>
                </a:solidFill>
              </a:rPr>
              <a:t>“</a:t>
            </a:r>
            <a:r>
              <a:rPr lang="zh-CN" altLang="en-US" b="1">
                <a:solidFill>
                  <a:srgbClr val="009625"/>
                </a:solidFill>
              </a:rPr>
              <a:t>验证码</a:t>
            </a:r>
            <a:r>
              <a:rPr lang="en-US" altLang="zh-CN" b="1">
                <a:solidFill>
                  <a:srgbClr val="009625"/>
                </a:solidFill>
              </a:rPr>
              <a:t>”</a:t>
            </a:r>
            <a:endParaRPr lang="en-US" altLang="zh-CN" b="1">
              <a:solidFill>
                <a:srgbClr val="009625"/>
              </a:solidFill>
            </a:endParaRPr>
          </a:p>
          <a:p>
            <a:r>
              <a:rPr lang="zh-CN" altLang="en-US"/>
              <a:t>设置您的</a:t>
            </a:r>
            <a:r>
              <a:rPr lang="en-US" altLang="zh-CN" b="1">
                <a:solidFill>
                  <a:srgbClr val="009625"/>
                </a:solidFill>
              </a:rPr>
              <a:t>“</a:t>
            </a:r>
            <a:r>
              <a:rPr lang="zh-CN" altLang="en-US" b="1">
                <a:solidFill>
                  <a:srgbClr val="009625"/>
                </a:solidFill>
              </a:rPr>
              <a:t>登录密码</a:t>
            </a:r>
            <a:r>
              <a:rPr lang="en-US" altLang="zh-CN" b="1">
                <a:solidFill>
                  <a:srgbClr val="009625"/>
                </a:solidFill>
              </a:rPr>
              <a:t>”</a:t>
            </a:r>
            <a:endParaRPr lang="en-US" altLang="zh-CN" b="1">
              <a:solidFill>
                <a:srgbClr val="009625"/>
              </a:solidFill>
            </a:endParaRPr>
          </a:p>
          <a:p>
            <a:endParaRPr lang="en-US" altLang="zh-CN" b="1">
              <a:solidFill>
                <a:srgbClr val="009625"/>
              </a:solidFill>
            </a:endParaRPr>
          </a:p>
          <a:p>
            <a:r>
              <a:rPr lang="zh-CN" altLang="en-US">
                <a:solidFill>
                  <a:schemeClr val="tx1">
                    <a:lumMod val="95000"/>
                    <a:lumOff val="5000"/>
                  </a:schemeClr>
                </a:solidFill>
              </a:rPr>
              <a:t>点击</a:t>
            </a:r>
            <a:r>
              <a:rPr lang="en-US" altLang="zh-CN" b="1">
                <a:solidFill>
                  <a:srgbClr val="009625"/>
                </a:solidFill>
              </a:rPr>
              <a:t>“</a:t>
            </a:r>
            <a:r>
              <a:rPr lang="zh-CN" altLang="en-US" b="1">
                <a:solidFill>
                  <a:srgbClr val="009625"/>
                </a:solidFill>
              </a:rPr>
              <a:t>注册</a:t>
            </a:r>
            <a:r>
              <a:rPr lang="en-US" altLang="zh-CN" b="1">
                <a:solidFill>
                  <a:srgbClr val="009625"/>
                </a:solidFill>
              </a:rPr>
              <a:t>”</a:t>
            </a:r>
            <a:endParaRPr lang="en-US" altLang="zh-CN" b="1">
              <a:solidFill>
                <a:srgbClr val="009625"/>
              </a:solidFill>
            </a:endParaRPr>
          </a:p>
        </p:txBody>
      </p:sp>
      <p:pic>
        <p:nvPicPr>
          <p:cNvPr id="2" name="图片 1" descr="Screenshot_2016-12-07-10-07-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555" y="1022350"/>
            <a:ext cx="2430000" cy="4320000"/>
          </a:xfrm>
          <a:prstGeom prst="rect">
            <a:avLst/>
          </a:prstGeom>
        </p:spPr>
      </p:pic>
      <p:sp>
        <p:nvSpPr>
          <p:cNvPr id="14" name="线形标注 2 13"/>
          <p:cNvSpPr/>
          <p:nvPr/>
        </p:nvSpPr>
        <p:spPr>
          <a:xfrm rot="10800000">
            <a:off x="693420" y="3944620"/>
            <a:ext cx="864235" cy="360045"/>
          </a:xfrm>
          <a:prstGeom prst="borderCallout2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直接连接符 4"/>
          <p:cNvSpPr>
            <a:spLocks noChangeShapeType="1"/>
          </p:cNvSpPr>
          <p:nvPr/>
        </p:nvSpPr>
        <p:spPr bwMode="auto">
          <a:xfrm>
            <a:off x="503238" y="765175"/>
            <a:ext cx="8137525" cy="0"/>
          </a:xfrm>
          <a:prstGeom prst="line">
            <a:avLst/>
          </a:prstGeom>
          <a:noFill/>
          <a:ln w="28575">
            <a:solidFill>
              <a:schemeClr val="bg1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365" name="直接连接符 4"/>
          <p:cNvSpPr>
            <a:spLocks noChangeShapeType="1"/>
          </p:cNvSpPr>
          <p:nvPr/>
        </p:nvSpPr>
        <p:spPr bwMode="auto">
          <a:xfrm>
            <a:off x="503238" y="765175"/>
            <a:ext cx="8137525" cy="0"/>
          </a:xfrm>
          <a:prstGeom prst="line">
            <a:avLst/>
          </a:prstGeom>
          <a:noFill/>
          <a:ln w="28575">
            <a:solidFill>
              <a:schemeClr val="bg1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cxnSp>
        <p:nvCxnSpPr>
          <p:cNvPr id="15366" name="直接连接符 6"/>
          <p:cNvCxnSpPr>
            <a:cxnSpLocks noChangeShapeType="1"/>
          </p:cNvCxnSpPr>
          <p:nvPr/>
        </p:nvCxnSpPr>
        <p:spPr bwMode="auto">
          <a:xfrm>
            <a:off x="323850" y="765175"/>
            <a:ext cx="8496300" cy="0"/>
          </a:xfrm>
          <a:prstGeom prst="line">
            <a:avLst/>
          </a:prstGeom>
          <a:noFill/>
          <a:ln w="9525">
            <a:solidFill>
              <a:srgbClr val="587CD9"/>
            </a:solidFill>
            <a:round/>
          </a:ln>
        </p:spPr>
      </p:cxnSp>
      <p:sp>
        <p:nvSpPr>
          <p:cNvPr id="15367" name="矩形 6"/>
          <p:cNvSpPr>
            <a:spLocks noChangeArrowheads="1"/>
          </p:cNvSpPr>
          <p:nvPr/>
        </p:nvSpPr>
        <p:spPr bwMode="auto">
          <a:xfrm>
            <a:off x="290513" y="188913"/>
            <a:ext cx="8458200" cy="5486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 sz="2800" dirty="0">
                <a:solidFill>
                  <a:srgbClr val="587C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首页</a:t>
            </a:r>
            <a:endParaRPr lang="zh-CN" altLang="en-US" sz="2800" dirty="0">
              <a:solidFill>
                <a:srgbClr val="587CD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 descr="未标题ddd-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80350" y="85090"/>
            <a:ext cx="1019810" cy="605155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3935730" y="1678305"/>
            <a:ext cx="3425190" cy="28346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rgbClr val="009625"/>
                </a:solidFill>
              </a:rPr>
              <a:t>“</a:t>
            </a:r>
            <a:r>
              <a:rPr lang="zh-CN" altLang="en-US" b="1">
                <a:solidFill>
                  <a:srgbClr val="009625"/>
                </a:solidFill>
              </a:rPr>
              <a:t>发起问诊</a:t>
            </a:r>
            <a:r>
              <a:rPr lang="en-US" altLang="zh-CN" b="1">
                <a:solidFill>
                  <a:srgbClr val="009625"/>
                </a:solidFill>
              </a:rPr>
              <a:t>”</a:t>
            </a:r>
            <a:r>
              <a:rPr lang="zh-CN" altLang="en-US">
                <a:solidFill>
                  <a:schemeClr val="tx1">
                    <a:lumMod val="95000"/>
                    <a:lumOff val="5000"/>
                  </a:schemeClr>
                </a:solidFill>
              </a:rPr>
              <a:t>首诊医生帮助患者问诊</a:t>
            </a:r>
            <a:r>
              <a:rPr lang="zh-CN" altLang="en-US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专家</a:t>
            </a:r>
            <a:endParaRPr lang="zh-CN" altLang="en-US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endParaRPr lang="zh-CN" altLang="en-US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en-US" altLang="zh-CN" b="1">
                <a:solidFill>
                  <a:srgbClr val="009625"/>
                </a:solidFill>
                <a:sym typeface="+mn-ea"/>
              </a:rPr>
              <a:t>“</a:t>
            </a:r>
            <a:r>
              <a:rPr lang="zh-CN" altLang="en-US" b="1">
                <a:solidFill>
                  <a:srgbClr val="009625"/>
                </a:solidFill>
                <a:sym typeface="+mn-ea"/>
              </a:rPr>
              <a:t>收到会诊</a:t>
            </a:r>
            <a:r>
              <a:rPr lang="en-US" altLang="zh-CN" b="1">
                <a:solidFill>
                  <a:srgbClr val="009625"/>
                </a:solidFill>
                <a:sym typeface="+mn-ea"/>
              </a:rPr>
              <a:t>”</a:t>
            </a:r>
            <a:r>
              <a:rPr lang="zh-CN" altLang="en-US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收到首诊医生和患者的问诊请求</a:t>
            </a:r>
            <a:endParaRPr lang="zh-CN" altLang="en-US">
              <a:solidFill>
                <a:schemeClr val="tx1">
                  <a:lumMod val="95000"/>
                  <a:lumOff val="5000"/>
                </a:schemeClr>
              </a:solidFill>
              <a:sym typeface="+mn-ea"/>
            </a:endParaRPr>
          </a:p>
          <a:p>
            <a:endParaRPr lang="zh-CN" altLang="en-US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en-US" altLang="zh-CN" b="1">
                <a:solidFill>
                  <a:srgbClr val="009625"/>
                </a:solidFill>
                <a:sym typeface="+mn-ea"/>
              </a:rPr>
              <a:t>“</a:t>
            </a:r>
            <a:r>
              <a:rPr lang="zh-CN" altLang="en-US" b="1">
                <a:solidFill>
                  <a:srgbClr val="009625"/>
                </a:solidFill>
                <a:sym typeface="+mn-ea"/>
              </a:rPr>
              <a:t>我的患者</a:t>
            </a:r>
            <a:r>
              <a:rPr lang="en-US" altLang="zh-CN" b="1">
                <a:solidFill>
                  <a:srgbClr val="009625"/>
                </a:solidFill>
                <a:sym typeface="+mn-ea"/>
              </a:rPr>
              <a:t>”</a:t>
            </a:r>
            <a:r>
              <a:rPr lang="zh-CN" altLang="en-US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患者管理，增加患者、搜索已注册患者、扫码添加患者</a:t>
            </a:r>
            <a:endParaRPr lang="zh-CN" altLang="en-US">
              <a:solidFill>
                <a:schemeClr val="tx1">
                  <a:lumMod val="95000"/>
                  <a:lumOff val="5000"/>
                </a:schemeClr>
              </a:solidFill>
              <a:sym typeface="+mn-ea"/>
            </a:endParaRPr>
          </a:p>
          <a:p>
            <a:endParaRPr lang="zh-CN" altLang="en-US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en-US" altLang="zh-CN" b="1">
                <a:solidFill>
                  <a:srgbClr val="009625"/>
                </a:solidFill>
                <a:sym typeface="+mn-ea"/>
              </a:rPr>
              <a:t>“</a:t>
            </a:r>
            <a:r>
              <a:rPr lang="zh-CN" altLang="en-US" b="1">
                <a:solidFill>
                  <a:srgbClr val="009625"/>
                </a:solidFill>
                <a:sym typeface="+mn-ea"/>
              </a:rPr>
              <a:t>我的收入</a:t>
            </a:r>
            <a:r>
              <a:rPr lang="en-US" altLang="zh-CN" b="1">
                <a:solidFill>
                  <a:srgbClr val="009625"/>
                </a:solidFill>
                <a:sym typeface="+mn-ea"/>
              </a:rPr>
              <a:t>”</a:t>
            </a:r>
            <a:r>
              <a:rPr lang="zh-CN" altLang="en-US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医生的劳动成果</a:t>
            </a:r>
            <a:endParaRPr lang="zh-CN" altLang="en-US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2" name="图片 1" descr="Screenshot_2016-12-07-10-01-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555" y="1158240"/>
            <a:ext cx="2430000" cy="4320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直接连接符 4"/>
          <p:cNvSpPr>
            <a:spLocks noChangeShapeType="1"/>
          </p:cNvSpPr>
          <p:nvPr/>
        </p:nvSpPr>
        <p:spPr bwMode="auto">
          <a:xfrm>
            <a:off x="503238" y="765175"/>
            <a:ext cx="8137525" cy="0"/>
          </a:xfrm>
          <a:prstGeom prst="line">
            <a:avLst/>
          </a:prstGeom>
          <a:noFill/>
          <a:ln w="28575">
            <a:solidFill>
              <a:schemeClr val="bg1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365" name="直接连接符 4"/>
          <p:cNvSpPr>
            <a:spLocks noChangeShapeType="1"/>
          </p:cNvSpPr>
          <p:nvPr/>
        </p:nvSpPr>
        <p:spPr bwMode="auto">
          <a:xfrm>
            <a:off x="503238" y="765175"/>
            <a:ext cx="8137525" cy="0"/>
          </a:xfrm>
          <a:prstGeom prst="line">
            <a:avLst/>
          </a:prstGeom>
          <a:noFill/>
          <a:ln w="28575">
            <a:solidFill>
              <a:schemeClr val="bg1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cxnSp>
        <p:nvCxnSpPr>
          <p:cNvPr id="15366" name="直接连接符 6"/>
          <p:cNvCxnSpPr>
            <a:cxnSpLocks noChangeShapeType="1"/>
          </p:cNvCxnSpPr>
          <p:nvPr/>
        </p:nvCxnSpPr>
        <p:spPr bwMode="auto">
          <a:xfrm>
            <a:off x="323850" y="765175"/>
            <a:ext cx="8496300" cy="0"/>
          </a:xfrm>
          <a:prstGeom prst="line">
            <a:avLst/>
          </a:prstGeom>
          <a:noFill/>
          <a:ln w="9525">
            <a:solidFill>
              <a:srgbClr val="587CD9"/>
            </a:solidFill>
            <a:round/>
          </a:ln>
        </p:spPr>
      </p:cxnSp>
      <p:sp>
        <p:nvSpPr>
          <p:cNvPr id="15367" name="矩形 6"/>
          <p:cNvSpPr>
            <a:spLocks noChangeArrowheads="1"/>
          </p:cNvSpPr>
          <p:nvPr/>
        </p:nvSpPr>
        <p:spPr bwMode="auto">
          <a:xfrm>
            <a:off x="290513" y="188913"/>
            <a:ext cx="8458200" cy="5486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 sz="2800" dirty="0">
                <a:solidFill>
                  <a:srgbClr val="587C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发起问诊</a:t>
            </a:r>
            <a:endParaRPr lang="zh-CN" altLang="en-US" sz="2800" dirty="0">
              <a:solidFill>
                <a:srgbClr val="587CD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 descr="未标题ddd-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80350" y="85090"/>
            <a:ext cx="1019810" cy="605155"/>
          </a:xfrm>
          <a:prstGeom prst="rect">
            <a:avLst/>
          </a:prstGeom>
        </p:spPr>
      </p:pic>
      <p:pic>
        <p:nvPicPr>
          <p:cNvPr id="6" name="图片 5" descr="Screenshot_2016-12-06-15-37-4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685" y="868680"/>
            <a:ext cx="2430000" cy="4320000"/>
          </a:xfrm>
          <a:prstGeom prst="rect">
            <a:avLst/>
          </a:prstGeom>
        </p:spPr>
      </p:pic>
      <p:pic>
        <p:nvPicPr>
          <p:cNvPr id="7" name="图片 6" descr="Screenshot_2016-12-06-15-38-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7245" y="868680"/>
            <a:ext cx="2430000" cy="4320000"/>
          </a:xfrm>
          <a:prstGeom prst="rect">
            <a:avLst/>
          </a:prstGeom>
        </p:spPr>
      </p:pic>
      <p:pic>
        <p:nvPicPr>
          <p:cNvPr id="8" name="图片 7" descr="Screenshot_2016-12-06-15-38-3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8885" y="868680"/>
            <a:ext cx="2430000" cy="4320000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869950" y="5376545"/>
            <a:ext cx="1295400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rgbClr val="009625"/>
                </a:solidFill>
                <a:sym typeface="+mn-ea"/>
              </a:rPr>
              <a:t>“</a:t>
            </a:r>
            <a:r>
              <a:rPr lang="zh-CN" altLang="en-US" b="1">
                <a:solidFill>
                  <a:srgbClr val="009625"/>
                </a:solidFill>
                <a:sym typeface="+mn-ea"/>
              </a:rPr>
              <a:t>选择专家</a:t>
            </a:r>
            <a:r>
              <a:rPr lang="en-US" altLang="zh-CN" b="1">
                <a:solidFill>
                  <a:srgbClr val="009625"/>
                </a:solidFill>
                <a:sym typeface="+mn-ea"/>
              </a:rPr>
              <a:t>”</a:t>
            </a:r>
            <a:endParaRPr lang="en-US" altLang="zh-CN" b="1">
              <a:solidFill>
                <a:srgbClr val="009625"/>
              </a:solidFill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620770" y="5376545"/>
            <a:ext cx="1798320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rgbClr val="009625"/>
                </a:solidFill>
                <a:sym typeface="+mn-ea"/>
              </a:rPr>
              <a:t>“</a:t>
            </a:r>
            <a:r>
              <a:rPr lang="zh-CN" altLang="en-US" b="1">
                <a:solidFill>
                  <a:srgbClr val="009625"/>
                </a:solidFill>
                <a:sym typeface="+mn-ea"/>
              </a:rPr>
              <a:t>查看专家详情</a:t>
            </a:r>
            <a:r>
              <a:rPr lang="en-US" altLang="zh-CN" b="1">
                <a:solidFill>
                  <a:srgbClr val="009625"/>
                </a:solidFill>
                <a:sym typeface="+mn-ea"/>
              </a:rPr>
              <a:t>”</a:t>
            </a:r>
            <a:endParaRPr lang="en-US" altLang="zh-CN" b="1">
              <a:solidFill>
                <a:srgbClr val="009625"/>
              </a:solidFill>
              <a:sym typeface="+mn-ea"/>
            </a:endParaRPr>
          </a:p>
          <a:p>
            <a:r>
              <a:rPr lang="zh-CN" altLang="en-US">
                <a:solidFill>
                  <a:schemeClr val="tx1">
                    <a:lumMod val="95000"/>
                    <a:lumOff val="5000"/>
                  </a:schemeClr>
                </a:solidFill>
              </a:rPr>
              <a:t>     发起问诊</a:t>
            </a:r>
            <a:endParaRPr lang="zh-CN" altLang="en-US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638290" y="5324475"/>
            <a:ext cx="1791335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rgbClr val="009625"/>
                </a:solidFill>
                <a:sym typeface="+mn-ea"/>
              </a:rPr>
              <a:t>“</a:t>
            </a:r>
            <a:r>
              <a:rPr lang="zh-CN" altLang="en-US" b="1">
                <a:solidFill>
                  <a:srgbClr val="009625"/>
                </a:solidFill>
                <a:sym typeface="+mn-ea"/>
              </a:rPr>
              <a:t>填写病例资料</a:t>
            </a:r>
            <a:r>
              <a:rPr lang="en-US" altLang="zh-CN" b="1">
                <a:solidFill>
                  <a:srgbClr val="009625"/>
                </a:solidFill>
                <a:sym typeface="+mn-ea"/>
              </a:rPr>
              <a:t>”</a:t>
            </a:r>
            <a:endParaRPr lang="en-US" altLang="zh-CN" b="1">
              <a:solidFill>
                <a:srgbClr val="009625"/>
              </a:solidFill>
              <a:sym typeface="+mn-ea"/>
            </a:endParaRPr>
          </a:p>
          <a:p>
            <a:r>
              <a:rPr lang="zh-CN" altLang="en-US">
                <a:solidFill>
                  <a:schemeClr val="tx1">
                    <a:lumMod val="95000"/>
                    <a:lumOff val="5000"/>
                  </a:schemeClr>
                </a:solidFill>
              </a:rPr>
              <a:t>确认提交并支付</a:t>
            </a:r>
            <a:endParaRPr lang="zh-CN" altLang="en-US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直接连接符 4"/>
          <p:cNvSpPr>
            <a:spLocks noChangeShapeType="1"/>
          </p:cNvSpPr>
          <p:nvPr/>
        </p:nvSpPr>
        <p:spPr bwMode="auto">
          <a:xfrm>
            <a:off x="503238" y="765175"/>
            <a:ext cx="8137525" cy="0"/>
          </a:xfrm>
          <a:prstGeom prst="line">
            <a:avLst/>
          </a:prstGeom>
          <a:noFill/>
          <a:ln w="28575">
            <a:solidFill>
              <a:schemeClr val="bg1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365" name="直接连接符 4"/>
          <p:cNvSpPr>
            <a:spLocks noChangeShapeType="1"/>
          </p:cNvSpPr>
          <p:nvPr/>
        </p:nvSpPr>
        <p:spPr bwMode="auto">
          <a:xfrm>
            <a:off x="503238" y="765175"/>
            <a:ext cx="8137525" cy="0"/>
          </a:xfrm>
          <a:prstGeom prst="line">
            <a:avLst/>
          </a:prstGeom>
          <a:noFill/>
          <a:ln w="28575">
            <a:solidFill>
              <a:schemeClr val="bg1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cxnSp>
        <p:nvCxnSpPr>
          <p:cNvPr id="15366" name="直接连接符 6"/>
          <p:cNvCxnSpPr>
            <a:cxnSpLocks noChangeShapeType="1"/>
          </p:cNvCxnSpPr>
          <p:nvPr/>
        </p:nvCxnSpPr>
        <p:spPr bwMode="auto">
          <a:xfrm>
            <a:off x="323850" y="765175"/>
            <a:ext cx="8496300" cy="0"/>
          </a:xfrm>
          <a:prstGeom prst="line">
            <a:avLst/>
          </a:prstGeom>
          <a:noFill/>
          <a:ln w="9525">
            <a:solidFill>
              <a:srgbClr val="587CD9"/>
            </a:solidFill>
            <a:round/>
          </a:ln>
        </p:spPr>
      </p:cxnSp>
      <p:sp>
        <p:nvSpPr>
          <p:cNvPr id="15367" name="矩形 6"/>
          <p:cNvSpPr>
            <a:spLocks noChangeArrowheads="1"/>
          </p:cNvSpPr>
          <p:nvPr/>
        </p:nvSpPr>
        <p:spPr bwMode="auto">
          <a:xfrm>
            <a:off x="290513" y="188913"/>
            <a:ext cx="8458200" cy="5486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 sz="2800" dirty="0">
                <a:solidFill>
                  <a:srgbClr val="587C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收到会诊</a:t>
            </a:r>
            <a:endParaRPr lang="zh-CN" altLang="en-US" sz="2800" dirty="0">
              <a:solidFill>
                <a:srgbClr val="587CD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 descr="未标题ddd-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80350" y="85090"/>
            <a:ext cx="1019810" cy="605155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147320" y="5368290"/>
            <a:ext cx="2181225" cy="10058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>
                <a:solidFill>
                  <a:srgbClr val="009625"/>
                </a:solidFill>
                <a:sym typeface="+mn-ea"/>
              </a:rPr>
              <a:t>“</a:t>
            </a:r>
            <a:r>
              <a:rPr lang="zh-CN" altLang="en-US" sz="2800" b="1">
                <a:solidFill>
                  <a:srgbClr val="009625"/>
                </a:solidFill>
                <a:sym typeface="+mn-ea"/>
              </a:rPr>
              <a:t>待会诊</a:t>
            </a:r>
            <a:r>
              <a:rPr lang="en-US" altLang="zh-CN" sz="2800" b="1">
                <a:solidFill>
                  <a:srgbClr val="009625"/>
                </a:solidFill>
                <a:sym typeface="+mn-ea"/>
              </a:rPr>
              <a:t>”</a:t>
            </a:r>
            <a:r>
              <a:rPr lang="zh-CN" altLang="en-US" sz="1600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患者和首诊医生发起的问诊请求等待确认</a:t>
            </a:r>
            <a:endParaRPr lang="zh-CN" altLang="en-US" sz="1600">
              <a:solidFill>
                <a:schemeClr val="tx1">
                  <a:lumMod val="95000"/>
                  <a:lumOff val="5000"/>
                </a:schemeClr>
              </a:solidFill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400300" y="5368290"/>
            <a:ext cx="1924685" cy="14935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>
                <a:solidFill>
                  <a:srgbClr val="009625"/>
                </a:solidFill>
                <a:sym typeface="+mn-ea"/>
              </a:rPr>
              <a:t>“</a:t>
            </a:r>
            <a:r>
              <a:rPr lang="zh-CN" altLang="en-US" sz="2800" b="1">
                <a:solidFill>
                  <a:srgbClr val="009625"/>
                </a:solidFill>
                <a:sym typeface="+mn-ea"/>
              </a:rPr>
              <a:t>会诊中</a:t>
            </a:r>
            <a:r>
              <a:rPr lang="en-US" altLang="zh-CN" sz="2800" b="1">
                <a:solidFill>
                  <a:srgbClr val="009625"/>
                </a:solidFill>
                <a:sym typeface="+mn-ea"/>
              </a:rPr>
              <a:t>”</a:t>
            </a:r>
            <a:r>
              <a:rPr lang="zh-CN" altLang="en-US" sz="1600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已接受会诊，尚未填写会诊意见单，可文字、语音、视频跟医生交流</a:t>
            </a:r>
            <a:endParaRPr lang="zh-CN" altLang="en-US" sz="1600">
              <a:solidFill>
                <a:schemeClr val="tx1">
                  <a:lumMod val="95000"/>
                  <a:lumOff val="5000"/>
                </a:schemeClr>
              </a:solidFill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396740" y="5368290"/>
            <a:ext cx="2179955" cy="17373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>
                <a:solidFill>
                  <a:srgbClr val="009625"/>
                </a:solidFill>
                <a:sym typeface="+mn-ea"/>
              </a:rPr>
              <a:t>“</a:t>
            </a:r>
            <a:r>
              <a:rPr lang="zh-CN" altLang="en-US" sz="2800" b="1">
                <a:solidFill>
                  <a:srgbClr val="009625"/>
                </a:solidFill>
                <a:sym typeface="+mn-ea"/>
              </a:rPr>
              <a:t>已会诊</a:t>
            </a:r>
            <a:r>
              <a:rPr lang="en-US" altLang="zh-CN" sz="2800" b="1">
                <a:solidFill>
                  <a:srgbClr val="009625"/>
                </a:solidFill>
                <a:sym typeface="+mn-ea"/>
              </a:rPr>
              <a:t>”</a:t>
            </a:r>
            <a:r>
              <a:rPr lang="zh-CN" altLang="en-US" sz="1600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已填写会诊意见单，查看会诊意见，可文字、语音、视频跟医生交流</a:t>
            </a:r>
            <a:endParaRPr lang="zh-CN" altLang="en-US" sz="1600">
              <a:solidFill>
                <a:schemeClr val="tx1">
                  <a:lumMod val="95000"/>
                  <a:lumOff val="5000"/>
                </a:schemeClr>
              </a:solidFill>
              <a:sym typeface="+mn-ea"/>
            </a:endParaRPr>
          </a:p>
          <a:p>
            <a:endParaRPr lang="zh-CN" altLang="en-US" sz="1600">
              <a:solidFill>
                <a:schemeClr val="tx1">
                  <a:lumMod val="95000"/>
                  <a:lumOff val="5000"/>
                </a:schemeClr>
              </a:solidFill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648450" y="5368290"/>
            <a:ext cx="2107565" cy="17373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>
                <a:solidFill>
                  <a:srgbClr val="009625"/>
                </a:solidFill>
                <a:sym typeface="+mn-ea"/>
              </a:rPr>
              <a:t>“</a:t>
            </a:r>
            <a:r>
              <a:rPr lang="zh-CN" altLang="en-US" sz="2800" b="1">
                <a:solidFill>
                  <a:srgbClr val="009625"/>
                </a:solidFill>
                <a:sym typeface="+mn-ea"/>
              </a:rPr>
              <a:t>历史</a:t>
            </a:r>
            <a:r>
              <a:rPr lang="en-US" altLang="zh-CN" sz="2800" b="1">
                <a:solidFill>
                  <a:srgbClr val="009625"/>
                </a:solidFill>
                <a:sym typeface="+mn-ea"/>
              </a:rPr>
              <a:t>”</a:t>
            </a:r>
            <a:r>
              <a:rPr lang="zh-CN" altLang="en-US" sz="1600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医生和患者单方面结束此会诊单，或医生填写会诊单已超过</a:t>
            </a:r>
            <a:r>
              <a:rPr lang="en-US" altLang="zh-CN" sz="1600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72</a:t>
            </a:r>
            <a:r>
              <a:rPr lang="zh-CN" altLang="en-US" sz="1600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小时，问诊流程完结</a:t>
            </a:r>
            <a:endParaRPr lang="zh-CN" altLang="en-US" sz="1600">
              <a:solidFill>
                <a:schemeClr val="tx1">
                  <a:lumMod val="95000"/>
                  <a:lumOff val="5000"/>
                </a:schemeClr>
              </a:solidFill>
              <a:sym typeface="+mn-ea"/>
            </a:endParaRPr>
          </a:p>
          <a:p>
            <a:endParaRPr lang="zh-CN" altLang="en-US" sz="1600">
              <a:solidFill>
                <a:schemeClr val="tx1">
                  <a:lumMod val="95000"/>
                  <a:lumOff val="5000"/>
                </a:schemeClr>
              </a:solidFill>
              <a:sym typeface="+mn-ea"/>
            </a:endParaRPr>
          </a:p>
        </p:txBody>
      </p:sp>
      <p:pic>
        <p:nvPicPr>
          <p:cNvPr id="5" name="图片 4" descr="Screenshot_2016-12-07-10-01-3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790" y="902335"/>
            <a:ext cx="2430000" cy="4320000"/>
          </a:xfrm>
          <a:prstGeom prst="rect">
            <a:avLst/>
          </a:prstGeom>
        </p:spPr>
      </p:pic>
      <p:pic>
        <p:nvPicPr>
          <p:cNvPr id="2" name="图片 1" descr="Screenshot_2016-12-07-10-49-3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8165" y="893445"/>
            <a:ext cx="2430000" cy="4320000"/>
          </a:xfrm>
          <a:prstGeom prst="rect">
            <a:avLst/>
          </a:prstGeom>
        </p:spPr>
      </p:pic>
      <p:pic>
        <p:nvPicPr>
          <p:cNvPr id="7" name="图片 6" descr="Screenshot_2016-12-07-13-58-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2010" y="893445"/>
            <a:ext cx="2430000" cy="4320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直接连接符 4"/>
          <p:cNvSpPr>
            <a:spLocks noChangeShapeType="1"/>
          </p:cNvSpPr>
          <p:nvPr/>
        </p:nvSpPr>
        <p:spPr bwMode="auto">
          <a:xfrm>
            <a:off x="503238" y="765175"/>
            <a:ext cx="8137525" cy="0"/>
          </a:xfrm>
          <a:prstGeom prst="line">
            <a:avLst/>
          </a:prstGeom>
          <a:noFill/>
          <a:ln w="28575">
            <a:solidFill>
              <a:schemeClr val="bg1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365" name="直接连接符 4"/>
          <p:cNvSpPr>
            <a:spLocks noChangeShapeType="1"/>
          </p:cNvSpPr>
          <p:nvPr/>
        </p:nvSpPr>
        <p:spPr bwMode="auto">
          <a:xfrm>
            <a:off x="503238" y="765175"/>
            <a:ext cx="8137525" cy="0"/>
          </a:xfrm>
          <a:prstGeom prst="line">
            <a:avLst/>
          </a:prstGeom>
          <a:noFill/>
          <a:ln w="28575">
            <a:solidFill>
              <a:schemeClr val="bg1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cxnSp>
        <p:nvCxnSpPr>
          <p:cNvPr id="15366" name="直接连接符 6"/>
          <p:cNvCxnSpPr>
            <a:cxnSpLocks noChangeShapeType="1"/>
          </p:cNvCxnSpPr>
          <p:nvPr/>
        </p:nvCxnSpPr>
        <p:spPr bwMode="auto">
          <a:xfrm>
            <a:off x="323850" y="765175"/>
            <a:ext cx="8496300" cy="0"/>
          </a:xfrm>
          <a:prstGeom prst="line">
            <a:avLst/>
          </a:prstGeom>
          <a:noFill/>
          <a:ln w="9525">
            <a:solidFill>
              <a:srgbClr val="587CD9"/>
            </a:solidFill>
            <a:round/>
          </a:ln>
        </p:spPr>
      </p:cxnSp>
      <p:sp>
        <p:nvSpPr>
          <p:cNvPr id="15367" name="矩形 6"/>
          <p:cNvSpPr>
            <a:spLocks noChangeArrowheads="1"/>
          </p:cNvSpPr>
          <p:nvPr/>
        </p:nvSpPr>
        <p:spPr bwMode="auto">
          <a:xfrm>
            <a:off x="290513" y="188913"/>
            <a:ext cx="8458200" cy="5486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 sz="2800" dirty="0">
                <a:solidFill>
                  <a:srgbClr val="587C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个人中心</a:t>
            </a:r>
            <a:endParaRPr lang="zh-CN" altLang="en-US" sz="2800" dirty="0">
              <a:solidFill>
                <a:srgbClr val="587CD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 descr="未标题ddd-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80350" y="85090"/>
            <a:ext cx="1019810" cy="605155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452755" y="5479415"/>
            <a:ext cx="2480945" cy="518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>
                <a:solidFill>
                  <a:srgbClr val="009625"/>
                </a:solidFill>
                <a:sym typeface="+mn-ea"/>
              </a:rPr>
              <a:t>“</a:t>
            </a:r>
            <a:r>
              <a:rPr lang="zh-CN" altLang="en-US" sz="2800">
                <a:solidFill>
                  <a:srgbClr val="009625"/>
                </a:solidFill>
                <a:sym typeface="+mn-ea"/>
              </a:rPr>
              <a:t>完善个人信息</a:t>
            </a:r>
            <a:r>
              <a:rPr lang="en-US" altLang="zh-CN" sz="2800">
                <a:solidFill>
                  <a:srgbClr val="009625"/>
                </a:solidFill>
                <a:sym typeface="+mn-ea"/>
              </a:rPr>
              <a:t>”</a:t>
            </a:r>
            <a:endParaRPr lang="en-US" altLang="zh-CN" sz="2800">
              <a:solidFill>
                <a:srgbClr val="009625"/>
              </a:solidFill>
              <a:sym typeface="+mn-ea"/>
            </a:endParaRPr>
          </a:p>
        </p:txBody>
      </p:sp>
      <p:pic>
        <p:nvPicPr>
          <p:cNvPr id="2" name="图片 1" descr="Screenshot_2016-12-07-10-02-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555" y="1013460"/>
            <a:ext cx="2430000" cy="4320000"/>
          </a:xfrm>
          <a:prstGeom prst="rect">
            <a:avLst/>
          </a:prstGeom>
        </p:spPr>
      </p:pic>
      <p:pic>
        <p:nvPicPr>
          <p:cNvPr id="4" name="图片 3" descr="Screenshot_2016-12-07-10-02-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1220" y="1013460"/>
            <a:ext cx="2430000" cy="4320000"/>
          </a:xfrm>
          <a:prstGeom prst="rect">
            <a:avLst/>
          </a:prstGeom>
        </p:spPr>
      </p:pic>
      <p:pic>
        <p:nvPicPr>
          <p:cNvPr id="6" name="图片 5" descr="Screenshot_2016-12-07-10-02-4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8885" y="1013460"/>
            <a:ext cx="2430000" cy="4320000"/>
          </a:xfrm>
          <a:prstGeom prst="rect">
            <a:avLst/>
          </a:prstGeom>
        </p:spPr>
      </p:pic>
      <p:sp>
        <p:nvSpPr>
          <p:cNvPr id="14" name="线形标注 2 13"/>
          <p:cNvSpPr/>
          <p:nvPr/>
        </p:nvSpPr>
        <p:spPr>
          <a:xfrm rot="10800000">
            <a:off x="503555" y="1670050"/>
            <a:ext cx="2429510" cy="624205"/>
          </a:xfrm>
          <a:prstGeom prst="borderCallout2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线形标注 2 7"/>
          <p:cNvSpPr/>
          <p:nvPr/>
        </p:nvSpPr>
        <p:spPr>
          <a:xfrm rot="10800000">
            <a:off x="3411855" y="3730625"/>
            <a:ext cx="2429510" cy="317500"/>
          </a:xfrm>
          <a:prstGeom prst="borderCallout2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587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1" name="标题 3"/>
          <p:cNvSpPr>
            <a:spLocks noGrp="1" noChangeArrowheads="1"/>
          </p:cNvSpPr>
          <p:nvPr>
            <p:ph type="ctrTitle"/>
          </p:nvPr>
        </p:nvSpPr>
        <p:spPr>
          <a:xfrm>
            <a:off x="685800" y="342265"/>
            <a:ext cx="7772400" cy="1470025"/>
          </a:xfrm>
        </p:spPr>
        <p:txBody>
          <a:bodyPr/>
          <a:p>
            <a:pPr eaLnBrk="1" hangingPunct="1"/>
            <a:r>
              <a:rPr lang="zh-CN" altLang="zh-CN" sz="6600" dirty="0" smtClean="0">
                <a:solidFill>
                  <a:srgbClr val="FFC000"/>
                </a:solidFill>
              </a:rPr>
              <a:t>谢谢！</a:t>
            </a:r>
            <a:endParaRPr lang="zh-CN" altLang="zh-CN" sz="6600" dirty="0" smtClean="0">
              <a:solidFill>
                <a:srgbClr val="FFC000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421255" y="5555615"/>
            <a:ext cx="4302760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solidFill>
                  <a:schemeClr val="bg1"/>
                </a:solidFill>
              </a:rPr>
              <a:t>大兴掌上诊疗用户版</a:t>
            </a:r>
            <a:r>
              <a:rPr lang="en-US" altLang="zh-CN" sz="2400">
                <a:solidFill>
                  <a:schemeClr val="bg1"/>
                </a:solidFill>
              </a:rPr>
              <a:t>APP</a:t>
            </a:r>
            <a:r>
              <a:rPr lang="zh-CN" altLang="en-US" sz="2400">
                <a:solidFill>
                  <a:schemeClr val="bg1"/>
                </a:solidFill>
              </a:rPr>
              <a:t>下载</a:t>
            </a:r>
            <a:endParaRPr lang="zh-CN" altLang="en-US" sz="2400">
              <a:solidFill>
                <a:schemeClr val="bg1"/>
              </a:solidFill>
            </a:endParaRPr>
          </a:p>
        </p:txBody>
      </p:sp>
      <p:pic>
        <p:nvPicPr>
          <p:cNvPr id="2" name="图片 1" descr="51436548642707546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52738" y="1812290"/>
            <a:ext cx="3438525" cy="34385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587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pic>
        <p:nvPicPr>
          <p:cNvPr id="4" name="图片 3" descr="微信公众号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12160" y="1638935"/>
            <a:ext cx="2519680" cy="2520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267075" y="4338320"/>
            <a:ext cx="2609850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chemeClr val="bg1"/>
                </a:solidFill>
              </a:rPr>
              <a:t>大兴云医微信公众号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灯片编号占位符 3"/>
          <p:cNvSpPr>
            <a:spLocks noGrp="1" noChangeArrowheads="1"/>
          </p:cNvSpPr>
          <p:nvPr/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339" name="矩形 48"/>
          <p:cNvSpPr>
            <a:spLocks noChangeArrowheads="1"/>
          </p:cNvSpPr>
          <p:nvPr/>
        </p:nvSpPr>
        <p:spPr bwMode="auto">
          <a:xfrm>
            <a:off x="2842853" y="1628875"/>
            <a:ext cx="4536315" cy="612775"/>
          </a:xfrm>
          <a:prstGeom prst="rect">
            <a:avLst/>
          </a:prstGeom>
          <a:solidFill>
            <a:srgbClr val="587CD9"/>
          </a:solidFill>
          <a:ln w="25400">
            <a:solidFill>
              <a:schemeClr val="bg1"/>
            </a:solidFill>
            <a:miter lim="800000"/>
          </a:ln>
        </p:spPr>
        <p:txBody>
          <a:bodyPr anchor="ctr"/>
          <a:lstStyle/>
          <a:p>
            <a:pPr algn="ctr"/>
            <a:endParaRPr lang="zh-CN" altLang="en-US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14340" name="矩形 12"/>
          <p:cNvSpPr>
            <a:spLocks noChangeArrowheads="1"/>
          </p:cNvSpPr>
          <p:nvPr/>
        </p:nvSpPr>
        <p:spPr bwMode="auto">
          <a:xfrm>
            <a:off x="3276240" y="1763813"/>
            <a:ext cx="868680" cy="38481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用户端</a:t>
            </a:r>
            <a:endParaRPr lang="zh-CN" altLang="en-US" b="1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341" name="矩形 50"/>
          <p:cNvSpPr>
            <a:spLocks noChangeArrowheads="1"/>
          </p:cNvSpPr>
          <p:nvPr/>
        </p:nvSpPr>
        <p:spPr bwMode="auto">
          <a:xfrm>
            <a:off x="1907815" y="1628875"/>
            <a:ext cx="649288" cy="612775"/>
          </a:xfrm>
          <a:prstGeom prst="rect">
            <a:avLst/>
          </a:prstGeom>
          <a:solidFill>
            <a:srgbClr val="587CD9"/>
          </a:solidFill>
          <a:ln w="25400">
            <a:solidFill>
              <a:schemeClr val="bg1"/>
            </a:solidFill>
            <a:miter lim="800000"/>
          </a:ln>
        </p:spPr>
        <p:txBody>
          <a:bodyPr anchor="ctr"/>
          <a:lstStyle/>
          <a:p>
            <a:pPr algn="ctr"/>
            <a:endParaRPr lang="zh-CN" altLang="en-US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14342" name="矩形 12"/>
          <p:cNvSpPr>
            <a:spLocks noChangeArrowheads="1"/>
          </p:cNvSpPr>
          <p:nvPr/>
        </p:nvSpPr>
        <p:spPr bwMode="auto">
          <a:xfrm>
            <a:off x="2093553" y="1763813"/>
            <a:ext cx="323850" cy="38481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en-US" altLang="zh-CN" b="1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343" name="矩形 52"/>
          <p:cNvSpPr>
            <a:spLocks noChangeArrowheads="1"/>
          </p:cNvSpPr>
          <p:nvPr/>
        </p:nvSpPr>
        <p:spPr bwMode="auto">
          <a:xfrm>
            <a:off x="2842853" y="2817690"/>
            <a:ext cx="4536315" cy="612775"/>
          </a:xfrm>
          <a:prstGeom prst="rect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bg1"/>
            </a:solidFill>
            <a:miter lim="800000"/>
          </a:ln>
        </p:spPr>
        <p:txBody>
          <a:bodyPr anchor="ctr"/>
          <a:lstStyle/>
          <a:p>
            <a:pPr algn="ctr"/>
            <a:endParaRPr lang="zh-CN" altLang="en-US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14344" name="矩形 12"/>
          <p:cNvSpPr>
            <a:spLocks noChangeArrowheads="1"/>
          </p:cNvSpPr>
          <p:nvPr/>
        </p:nvSpPr>
        <p:spPr bwMode="auto">
          <a:xfrm>
            <a:off x="3292115" y="2917703"/>
            <a:ext cx="868680" cy="38481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zh-CN" altLang="en-US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医生端</a:t>
            </a:r>
            <a:endParaRPr lang="zh-CN" altLang="en-US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345" name="矩形 54"/>
          <p:cNvSpPr>
            <a:spLocks noChangeArrowheads="1"/>
          </p:cNvSpPr>
          <p:nvPr/>
        </p:nvSpPr>
        <p:spPr bwMode="auto">
          <a:xfrm>
            <a:off x="1907815" y="2817690"/>
            <a:ext cx="649288" cy="612775"/>
          </a:xfrm>
          <a:prstGeom prst="rect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bg1"/>
            </a:solidFill>
            <a:miter lim="800000"/>
          </a:ln>
        </p:spPr>
        <p:txBody>
          <a:bodyPr anchor="ctr"/>
          <a:lstStyle/>
          <a:p>
            <a:pPr algn="ctr"/>
            <a:endParaRPr lang="zh-CN" altLang="en-US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14346" name="矩形 12"/>
          <p:cNvSpPr>
            <a:spLocks noChangeArrowheads="1"/>
          </p:cNvSpPr>
          <p:nvPr/>
        </p:nvSpPr>
        <p:spPr bwMode="auto">
          <a:xfrm>
            <a:off x="2093553" y="2917703"/>
            <a:ext cx="323850" cy="38481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en-US" altLang="zh-CN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en-US" altLang="zh-CN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587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2420620" y="5674995"/>
            <a:ext cx="4302760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solidFill>
                  <a:schemeClr val="bg1"/>
                </a:solidFill>
              </a:rPr>
              <a:t>大兴掌上诊疗医生版</a:t>
            </a:r>
            <a:r>
              <a:rPr lang="en-US" altLang="zh-CN" sz="2400">
                <a:solidFill>
                  <a:schemeClr val="bg1"/>
                </a:solidFill>
              </a:rPr>
              <a:t>APP</a:t>
            </a:r>
            <a:r>
              <a:rPr lang="zh-CN" altLang="en-US" sz="2400">
                <a:solidFill>
                  <a:schemeClr val="bg1"/>
                </a:solidFill>
              </a:rPr>
              <a:t>下载</a:t>
            </a:r>
            <a:endParaRPr lang="zh-CN" altLang="en-US" sz="2400">
              <a:solidFill>
                <a:schemeClr val="bg1"/>
              </a:solidFill>
            </a:endParaRPr>
          </a:p>
        </p:txBody>
      </p:sp>
      <p:pic>
        <p:nvPicPr>
          <p:cNvPr id="3" name="图片 2" descr="8891792805036560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48928" y="1812290"/>
            <a:ext cx="3446145" cy="34461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直接连接符 4"/>
          <p:cNvSpPr>
            <a:spLocks noChangeShapeType="1"/>
          </p:cNvSpPr>
          <p:nvPr/>
        </p:nvSpPr>
        <p:spPr bwMode="auto">
          <a:xfrm>
            <a:off x="503238" y="765175"/>
            <a:ext cx="8137525" cy="0"/>
          </a:xfrm>
          <a:prstGeom prst="line">
            <a:avLst/>
          </a:prstGeom>
          <a:noFill/>
          <a:ln w="28575">
            <a:solidFill>
              <a:schemeClr val="bg1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365" name="直接连接符 4"/>
          <p:cNvSpPr>
            <a:spLocks noChangeShapeType="1"/>
          </p:cNvSpPr>
          <p:nvPr/>
        </p:nvSpPr>
        <p:spPr bwMode="auto">
          <a:xfrm>
            <a:off x="503238" y="765175"/>
            <a:ext cx="8137525" cy="0"/>
          </a:xfrm>
          <a:prstGeom prst="line">
            <a:avLst/>
          </a:prstGeom>
          <a:noFill/>
          <a:ln w="28575">
            <a:solidFill>
              <a:schemeClr val="bg1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cxnSp>
        <p:nvCxnSpPr>
          <p:cNvPr id="15366" name="直接连接符 6"/>
          <p:cNvCxnSpPr>
            <a:cxnSpLocks noChangeShapeType="1"/>
          </p:cNvCxnSpPr>
          <p:nvPr/>
        </p:nvCxnSpPr>
        <p:spPr bwMode="auto">
          <a:xfrm>
            <a:off x="323850" y="765175"/>
            <a:ext cx="8496300" cy="0"/>
          </a:xfrm>
          <a:prstGeom prst="line">
            <a:avLst/>
          </a:prstGeom>
          <a:noFill/>
          <a:ln w="9525">
            <a:solidFill>
              <a:srgbClr val="587CD9"/>
            </a:solidFill>
            <a:round/>
          </a:ln>
        </p:spPr>
      </p:cxnSp>
      <p:sp>
        <p:nvSpPr>
          <p:cNvPr id="15367" name="矩形 6"/>
          <p:cNvSpPr>
            <a:spLocks noChangeArrowheads="1"/>
          </p:cNvSpPr>
          <p:nvPr/>
        </p:nvSpPr>
        <p:spPr bwMode="auto">
          <a:xfrm>
            <a:off x="290513" y="188913"/>
            <a:ext cx="8458200" cy="5486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 sz="2800" dirty="0">
                <a:solidFill>
                  <a:srgbClr val="587C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登录</a:t>
            </a:r>
            <a:r>
              <a:rPr lang="en-US" altLang="zh-CN" sz="2800" dirty="0">
                <a:solidFill>
                  <a:srgbClr val="587C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2800" dirty="0">
                <a:solidFill>
                  <a:srgbClr val="587C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注册</a:t>
            </a:r>
            <a:endParaRPr lang="zh-CN" altLang="en-US" sz="2800" dirty="0">
              <a:solidFill>
                <a:srgbClr val="587CD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 descr="未标题ddd-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80350" y="85090"/>
            <a:ext cx="1019810" cy="605155"/>
          </a:xfrm>
          <a:prstGeom prst="rect">
            <a:avLst/>
          </a:prstGeom>
        </p:spPr>
      </p:pic>
      <p:pic>
        <p:nvPicPr>
          <p:cNvPr id="5" name="图片 4" descr="Screenshot_2016-12-06-15-54-0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555" y="1022350"/>
            <a:ext cx="2429491" cy="4320000"/>
          </a:xfrm>
          <a:prstGeom prst="rect">
            <a:avLst/>
          </a:prstGeom>
        </p:spPr>
      </p:pic>
      <p:pic>
        <p:nvPicPr>
          <p:cNvPr id="9" name="图片 8" descr="Screenshot_2016-12-06-15-54-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0070" y="1022350"/>
            <a:ext cx="2430000" cy="4320000"/>
          </a:xfrm>
          <a:prstGeom prst="rect">
            <a:avLst/>
          </a:prstGeom>
        </p:spPr>
      </p:pic>
      <p:sp>
        <p:nvSpPr>
          <p:cNvPr id="14" name="线形标注 2 13"/>
          <p:cNvSpPr/>
          <p:nvPr/>
        </p:nvSpPr>
        <p:spPr>
          <a:xfrm rot="10800000">
            <a:off x="619760" y="3928110"/>
            <a:ext cx="864235" cy="360045"/>
          </a:xfrm>
          <a:prstGeom prst="borderCallout2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2990850" y="3432810"/>
            <a:ext cx="1296035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点击</a:t>
            </a:r>
            <a:r>
              <a:rPr lang="en-US" altLang="zh-CN" b="1">
                <a:solidFill>
                  <a:srgbClr val="009625"/>
                </a:solidFill>
              </a:rPr>
              <a:t>“</a:t>
            </a:r>
            <a:r>
              <a:rPr lang="zh-CN" altLang="en-US" b="1">
                <a:solidFill>
                  <a:srgbClr val="009625"/>
                </a:solidFill>
              </a:rPr>
              <a:t>注册</a:t>
            </a:r>
            <a:r>
              <a:rPr lang="en-US" altLang="zh-CN" b="1">
                <a:solidFill>
                  <a:srgbClr val="009625"/>
                </a:solidFill>
              </a:rPr>
              <a:t>”</a:t>
            </a:r>
            <a:endParaRPr lang="en-US" altLang="zh-CN" b="1">
              <a:solidFill>
                <a:srgbClr val="009625"/>
              </a:solidFill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6934200" y="2739390"/>
            <a:ext cx="2131695" cy="17373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输入</a:t>
            </a:r>
            <a:r>
              <a:rPr lang="en-US" altLang="zh-CN" b="1">
                <a:solidFill>
                  <a:srgbClr val="009625"/>
                </a:solidFill>
              </a:rPr>
              <a:t>“</a:t>
            </a:r>
            <a:r>
              <a:rPr lang="zh-CN" altLang="en-US" b="1">
                <a:solidFill>
                  <a:srgbClr val="009625"/>
                </a:solidFill>
              </a:rPr>
              <a:t>手机号码</a:t>
            </a:r>
            <a:r>
              <a:rPr lang="en-US" altLang="zh-CN" b="1">
                <a:solidFill>
                  <a:srgbClr val="009625"/>
                </a:solidFill>
              </a:rPr>
              <a:t>”</a:t>
            </a:r>
            <a:endParaRPr lang="en-US" altLang="zh-CN" b="1">
              <a:solidFill>
                <a:srgbClr val="009625"/>
              </a:solidFill>
            </a:endParaRPr>
          </a:p>
          <a:p>
            <a:r>
              <a:rPr lang="zh-CN" altLang="en-US"/>
              <a:t>点击</a:t>
            </a:r>
            <a:r>
              <a:rPr lang="en-US" altLang="zh-CN" b="1">
                <a:solidFill>
                  <a:srgbClr val="009625"/>
                </a:solidFill>
              </a:rPr>
              <a:t>“</a:t>
            </a:r>
            <a:r>
              <a:rPr lang="zh-CN" altLang="en-US" b="1">
                <a:solidFill>
                  <a:srgbClr val="009625"/>
                </a:solidFill>
              </a:rPr>
              <a:t>验证码</a:t>
            </a:r>
            <a:r>
              <a:rPr lang="en-US" altLang="zh-CN" b="1">
                <a:solidFill>
                  <a:srgbClr val="009625"/>
                </a:solidFill>
              </a:rPr>
              <a:t>”</a:t>
            </a:r>
            <a:endParaRPr lang="en-US" altLang="zh-CN" b="1">
              <a:solidFill>
                <a:srgbClr val="009625"/>
              </a:solidFill>
            </a:endParaRPr>
          </a:p>
          <a:p>
            <a:r>
              <a:rPr lang="zh-CN" altLang="en-US"/>
              <a:t>输入收到的</a:t>
            </a:r>
            <a:r>
              <a:rPr lang="en-US" altLang="zh-CN" b="1">
                <a:solidFill>
                  <a:srgbClr val="009625"/>
                </a:solidFill>
              </a:rPr>
              <a:t>“</a:t>
            </a:r>
            <a:r>
              <a:rPr lang="zh-CN" altLang="en-US" b="1">
                <a:solidFill>
                  <a:srgbClr val="009625"/>
                </a:solidFill>
              </a:rPr>
              <a:t>验证码</a:t>
            </a:r>
            <a:r>
              <a:rPr lang="en-US" altLang="zh-CN" b="1">
                <a:solidFill>
                  <a:srgbClr val="009625"/>
                </a:solidFill>
              </a:rPr>
              <a:t>”</a:t>
            </a:r>
            <a:endParaRPr lang="en-US" altLang="zh-CN" b="1">
              <a:solidFill>
                <a:srgbClr val="009625"/>
              </a:solidFill>
            </a:endParaRPr>
          </a:p>
          <a:p>
            <a:r>
              <a:rPr lang="zh-CN" altLang="en-US"/>
              <a:t>设置您的</a:t>
            </a:r>
            <a:r>
              <a:rPr lang="en-US" altLang="zh-CN" b="1">
                <a:solidFill>
                  <a:srgbClr val="009625"/>
                </a:solidFill>
              </a:rPr>
              <a:t>“</a:t>
            </a:r>
            <a:r>
              <a:rPr lang="zh-CN" altLang="en-US" b="1">
                <a:solidFill>
                  <a:srgbClr val="009625"/>
                </a:solidFill>
              </a:rPr>
              <a:t>登录密码</a:t>
            </a:r>
            <a:r>
              <a:rPr lang="en-US" altLang="zh-CN" b="1">
                <a:solidFill>
                  <a:srgbClr val="009625"/>
                </a:solidFill>
              </a:rPr>
              <a:t>”</a:t>
            </a:r>
            <a:endParaRPr lang="en-US" altLang="zh-CN" b="1">
              <a:solidFill>
                <a:srgbClr val="009625"/>
              </a:solidFill>
            </a:endParaRPr>
          </a:p>
          <a:p>
            <a:endParaRPr lang="en-US" altLang="zh-CN" b="1">
              <a:solidFill>
                <a:srgbClr val="009625"/>
              </a:solidFill>
            </a:endParaRPr>
          </a:p>
          <a:p>
            <a:r>
              <a:rPr lang="zh-CN" altLang="en-US">
                <a:solidFill>
                  <a:schemeClr val="tx1">
                    <a:lumMod val="95000"/>
                    <a:lumOff val="5000"/>
                  </a:schemeClr>
                </a:solidFill>
              </a:rPr>
              <a:t>点击</a:t>
            </a:r>
            <a:r>
              <a:rPr lang="en-US" altLang="zh-CN" b="1">
                <a:solidFill>
                  <a:srgbClr val="009625"/>
                </a:solidFill>
              </a:rPr>
              <a:t>“</a:t>
            </a:r>
            <a:r>
              <a:rPr lang="zh-CN" altLang="en-US" b="1">
                <a:solidFill>
                  <a:srgbClr val="009625"/>
                </a:solidFill>
              </a:rPr>
              <a:t>注册</a:t>
            </a:r>
            <a:r>
              <a:rPr lang="en-US" altLang="zh-CN" b="1">
                <a:solidFill>
                  <a:srgbClr val="009625"/>
                </a:solidFill>
              </a:rPr>
              <a:t>”</a:t>
            </a:r>
            <a:endParaRPr lang="en-US" altLang="zh-CN" b="1">
              <a:solidFill>
                <a:srgbClr val="009625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直接连接符 4"/>
          <p:cNvSpPr>
            <a:spLocks noChangeShapeType="1"/>
          </p:cNvSpPr>
          <p:nvPr/>
        </p:nvSpPr>
        <p:spPr bwMode="auto">
          <a:xfrm>
            <a:off x="503238" y="765175"/>
            <a:ext cx="8137525" cy="0"/>
          </a:xfrm>
          <a:prstGeom prst="line">
            <a:avLst/>
          </a:prstGeom>
          <a:noFill/>
          <a:ln w="28575">
            <a:solidFill>
              <a:schemeClr val="bg1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365" name="直接连接符 4"/>
          <p:cNvSpPr>
            <a:spLocks noChangeShapeType="1"/>
          </p:cNvSpPr>
          <p:nvPr/>
        </p:nvSpPr>
        <p:spPr bwMode="auto">
          <a:xfrm>
            <a:off x="503238" y="765175"/>
            <a:ext cx="8137525" cy="0"/>
          </a:xfrm>
          <a:prstGeom prst="line">
            <a:avLst/>
          </a:prstGeom>
          <a:noFill/>
          <a:ln w="28575">
            <a:solidFill>
              <a:schemeClr val="bg1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cxnSp>
        <p:nvCxnSpPr>
          <p:cNvPr id="15366" name="直接连接符 6"/>
          <p:cNvCxnSpPr>
            <a:cxnSpLocks noChangeShapeType="1"/>
          </p:cNvCxnSpPr>
          <p:nvPr/>
        </p:nvCxnSpPr>
        <p:spPr bwMode="auto">
          <a:xfrm>
            <a:off x="323850" y="765175"/>
            <a:ext cx="8496300" cy="0"/>
          </a:xfrm>
          <a:prstGeom prst="line">
            <a:avLst/>
          </a:prstGeom>
          <a:noFill/>
          <a:ln w="9525">
            <a:solidFill>
              <a:srgbClr val="587CD9"/>
            </a:solidFill>
            <a:round/>
          </a:ln>
        </p:spPr>
      </p:cxnSp>
      <p:sp>
        <p:nvSpPr>
          <p:cNvPr id="15367" name="矩形 6"/>
          <p:cNvSpPr>
            <a:spLocks noChangeArrowheads="1"/>
          </p:cNvSpPr>
          <p:nvPr/>
        </p:nvSpPr>
        <p:spPr bwMode="auto">
          <a:xfrm>
            <a:off x="290513" y="188913"/>
            <a:ext cx="8458200" cy="5486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 sz="2800" dirty="0">
                <a:solidFill>
                  <a:srgbClr val="587C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首页</a:t>
            </a:r>
            <a:endParaRPr lang="zh-CN" altLang="en-US" sz="2800" dirty="0">
              <a:solidFill>
                <a:srgbClr val="587CD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 descr="未标题ddd-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80350" y="85090"/>
            <a:ext cx="1019810" cy="605155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3952875" y="1099185"/>
            <a:ext cx="3425190" cy="42062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rgbClr val="009625"/>
                </a:solidFill>
              </a:rPr>
              <a:t>“</a:t>
            </a:r>
            <a:r>
              <a:rPr lang="zh-CN" altLang="en-US" b="1">
                <a:solidFill>
                  <a:srgbClr val="009625"/>
                </a:solidFill>
              </a:rPr>
              <a:t>问专家</a:t>
            </a:r>
            <a:r>
              <a:rPr lang="en-US" altLang="zh-CN" b="1">
                <a:solidFill>
                  <a:srgbClr val="009625"/>
                </a:solidFill>
              </a:rPr>
              <a:t>”</a:t>
            </a:r>
            <a:r>
              <a:rPr lang="zh-CN" altLang="en-US">
                <a:solidFill>
                  <a:schemeClr val="tx1">
                    <a:lumMod val="95000"/>
                    <a:lumOff val="5000"/>
                  </a:schemeClr>
                </a:solidFill>
              </a:rPr>
              <a:t>患者可以直联专家问诊</a:t>
            </a:r>
            <a:endParaRPr lang="zh-CN" altLang="en-US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endParaRPr lang="zh-CN" altLang="en-US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en-US" altLang="zh-CN" b="1">
                <a:solidFill>
                  <a:srgbClr val="009625"/>
                </a:solidFill>
                <a:sym typeface="+mn-ea"/>
              </a:rPr>
              <a:t>“</a:t>
            </a:r>
            <a:r>
              <a:rPr lang="zh-CN" altLang="en-US" b="1">
                <a:solidFill>
                  <a:srgbClr val="009625"/>
                </a:solidFill>
                <a:sym typeface="+mn-ea"/>
              </a:rPr>
              <a:t>问医生</a:t>
            </a:r>
            <a:r>
              <a:rPr lang="en-US" altLang="zh-CN" b="1">
                <a:solidFill>
                  <a:srgbClr val="009625"/>
                </a:solidFill>
                <a:sym typeface="+mn-ea"/>
              </a:rPr>
              <a:t>”</a:t>
            </a:r>
            <a:r>
              <a:rPr lang="zh-CN" altLang="en-US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患者可以选择医生问诊</a:t>
            </a:r>
            <a:endParaRPr lang="zh-CN" altLang="en-US">
              <a:solidFill>
                <a:schemeClr val="tx1">
                  <a:lumMod val="95000"/>
                  <a:lumOff val="5000"/>
                </a:schemeClr>
              </a:solidFill>
              <a:sym typeface="+mn-ea"/>
            </a:endParaRPr>
          </a:p>
          <a:p>
            <a:endParaRPr lang="zh-CN" altLang="en-US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en-US" altLang="zh-CN" b="1">
                <a:solidFill>
                  <a:srgbClr val="009625"/>
                </a:solidFill>
                <a:sym typeface="+mn-ea"/>
              </a:rPr>
              <a:t>“</a:t>
            </a:r>
            <a:r>
              <a:rPr lang="zh-CN" altLang="en-US" b="1">
                <a:solidFill>
                  <a:srgbClr val="009625"/>
                </a:solidFill>
                <a:sym typeface="+mn-ea"/>
              </a:rPr>
              <a:t>复诊通道</a:t>
            </a:r>
            <a:r>
              <a:rPr lang="en-US" altLang="zh-CN" b="1">
                <a:solidFill>
                  <a:srgbClr val="009625"/>
                </a:solidFill>
                <a:sym typeface="+mn-ea"/>
              </a:rPr>
              <a:t>”</a:t>
            </a:r>
            <a:r>
              <a:rPr lang="zh-CN" altLang="en-US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线上问诊一次的患者或线下已问诊过的患者</a:t>
            </a:r>
            <a:endParaRPr lang="zh-CN" altLang="en-US">
              <a:solidFill>
                <a:schemeClr val="tx1">
                  <a:lumMod val="95000"/>
                  <a:lumOff val="5000"/>
                </a:schemeClr>
              </a:solidFill>
              <a:sym typeface="+mn-ea"/>
            </a:endParaRPr>
          </a:p>
          <a:p>
            <a:endParaRPr lang="zh-CN" altLang="en-US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en-US" altLang="zh-CN" b="1">
                <a:solidFill>
                  <a:srgbClr val="009625"/>
                </a:solidFill>
                <a:sym typeface="+mn-ea"/>
              </a:rPr>
              <a:t>“</a:t>
            </a:r>
            <a:r>
              <a:rPr lang="zh-CN" altLang="en-US" b="1">
                <a:solidFill>
                  <a:srgbClr val="009625"/>
                </a:solidFill>
                <a:sym typeface="+mn-ea"/>
              </a:rPr>
              <a:t>快速预约</a:t>
            </a:r>
            <a:r>
              <a:rPr lang="en-US" altLang="zh-CN" b="1">
                <a:solidFill>
                  <a:srgbClr val="009625"/>
                </a:solidFill>
                <a:sym typeface="+mn-ea"/>
              </a:rPr>
              <a:t>”</a:t>
            </a:r>
            <a:r>
              <a:rPr lang="zh-CN" altLang="en-US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患者拨打平台客服电话，可快速预约专家门诊、手术、转诊、住院</a:t>
            </a:r>
            <a:endParaRPr lang="zh-CN" altLang="en-US">
              <a:solidFill>
                <a:schemeClr val="tx1">
                  <a:lumMod val="95000"/>
                  <a:lumOff val="5000"/>
                </a:schemeClr>
              </a:solidFill>
              <a:sym typeface="+mn-ea"/>
            </a:endParaRPr>
          </a:p>
          <a:p>
            <a:endParaRPr lang="zh-CN" altLang="en-US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en-US" altLang="zh-CN" b="1">
                <a:solidFill>
                  <a:srgbClr val="009625"/>
                </a:solidFill>
                <a:sym typeface="+mn-ea"/>
              </a:rPr>
              <a:t>“</a:t>
            </a:r>
            <a:r>
              <a:rPr lang="zh-CN" altLang="en-US" b="1">
                <a:solidFill>
                  <a:srgbClr val="009625"/>
                </a:solidFill>
                <a:sym typeface="+mn-ea"/>
              </a:rPr>
              <a:t>我的医生</a:t>
            </a:r>
            <a:r>
              <a:rPr lang="en-US" altLang="zh-CN" b="1">
                <a:solidFill>
                  <a:srgbClr val="009625"/>
                </a:solidFill>
                <a:sym typeface="+mn-ea"/>
              </a:rPr>
              <a:t>”</a:t>
            </a:r>
            <a:r>
              <a:rPr lang="zh-CN" altLang="en-US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患者添加医生，和医生建立长久的问诊服务</a:t>
            </a:r>
            <a:endParaRPr lang="zh-CN" altLang="en-US">
              <a:solidFill>
                <a:schemeClr val="tx1">
                  <a:lumMod val="95000"/>
                  <a:lumOff val="5000"/>
                </a:schemeClr>
              </a:solidFill>
              <a:sym typeface="+mn-ea"/>
            </a:endParaRPr>
          </a:p>
          <a:p>
            <a:endParaRPr lang="zh-CN" altLang="en-US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en-US" altLang="zh-CN" b="1">
                <a:solidFill>
                  <a:srgbClr val="009625"/>
                </a:solidFill>
                <a:sym typeface="+mn-ea"/>
              </a:rPr>
              <a:t>“</a:t>
            </a:r>
            <a:r>
              <a:rPr lang="zh-CN" altLang="en-US" b="1">
                <a:solidFill>
                  <a:srgbClr val="009625"/>
                </a:solidFill>
                <a:sym typeface="+mn-ea"/>
              </a:rPr>
              <a:t>病例资料</a:t>
            </a:r>
            <a:r>
              <a:rPr lang="en-US" altLang="zh-CN" b="1">
                <a:solidFill>
                  <a:srgbClr val="009625"/>
                </a:solidFill>
                <a:sym typeface="+mn-ea"/>
              </a:rPr>
              <a:t>”</a:t>
            </a:r>
            <a:r>
              <a:rPr lang="zh-CN" altLang="en-US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患者的病例资料管理</a:t>
            </a:r>
            <a:endParaRPr lang="zh-CN" altLang="en-US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4" name="图片 3" descr="Screenshot_2016-12-06-16-09-4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320" y="1099185"/>
            <a:ext cx="2430000" cy="4320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直接连接符 4"/>
          <p:cNvSpPr>
            <a:spLocks noChangeShapeType="1"/>
          </p:cNvSpPr>
          <p:nvPr/>
        </p:nvSpPr>
        <p:spPr bwMode="auto">
          <a:xfrm>
            <a:off x="503238" y="765175"/>
            <a:ext cx="8137525" cy="0"/>
          </a:xfrm>
          <a:prstGeom prst="line">
            <a:avLst/>
          </a:prstGeom>
          <a:noFill/>
          <a:ln w="28575">
            <a:solidFill>
              <a:schemeClr val="bg1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365" name="直接连接符 4"/>
          <p:cNvSpPr>
            <a:spLocks noChangeShapeType="1"/>
          </p:cNvSpPr>
          <p:nvPr/>
        </p:nvSpPr>
        <p:spPr bwMode="auto">
          <a:xfrm>
            <a:off x="503238" y="765175"/>
            <a:ext cx="8137525" cy="0"/>
          </a:xfrm>
          <a:prstGeom prst="line">
            <a:avLst/>
          </a:prstGeom>
          <a:noFill/>
          <a:ln w="28575">
            <a:solidFill>
              <a:schemeClr val="bg1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cxnSp>
        <p:nvCxnSpPr>
          <p:cNvPr id="15366" name="直接连接符 6"/>
          <p:cNvCxnSpPr>
            <a:cxnSpLocks noChangeShapeType="1"/>
          </p:cNvCxnSpPr>
          <p:nvPr/>
        </p:nvCxnSpPr>
        <p:spPr bwMode="auto">
          <a:xfrm>
            <a:off x="323850" y="765175"/>
            <a:ext cx="8496300" cy="0"/>
          </a:xfrm>
          <a:prstGeom prst="line">
            <a:avLst/>
          </a:prstGeom>
          <a:noFill/>
          <a:ln w="9525">
            <a:solidFill>
              <a:srgbClr val="587CD9"/>
            </a:solidFill>
            <a:round/>
          </a:ln>
        </p:spPr>
      </p:cxnSp>
      <p:sp>
        <p:nvSpPr>
          <p:cNvPr id="15367" name="矩形 6"/>
          <p:cNvSpPr>
            <a:spLocks noChangeArrowheads="1"/>
          </p:cNvSpPr>
          <p:nvPr/>
        </p:nvSpPr>
        <p:spPr bwMode="auto">
          <a:xfrm>
            <a:off x="290513" y="188913"/>
            <a:ext cx="8458200" cy="5486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 sz="2800" dirty="0">
                <a:solidFill>
                  <a:srgbClr val="587C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问专家</a:t>
            </a:r>
            <a:r>
              <a:rPr lang="en-US" altLang="zh-CN" sz="2800" dirty="0">
                <a:solidFill>
                  <a:srgbClr val="587C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2800" dirty="0">
                <a:solidFill>
                  <a:srgbClr val="587C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问医生</a:t>
            </a:r>
            <a:endParaRPr lang="zh-CN" altLang="en-US" sz="2800" dirty="0">
              <a:solidFill>
                <a:srgbClr val="587CD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 descr="未标题ddd-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80350" y="85090"/>
            <a:ext cx="1019810" cy="605155"/>
          </a:xfrm>
          <a:prstGeom prst="rect">
            <a:avLst/>
          </a:prstGeom>
        </p:spPr>
      </p:pic>
      <p:pic>
        <p:nvPicPr>
          <p:cNvPr id="6" name="图片 5" descr="Screenshot_2016-12-06-15-37-4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685" y="868680"/>
            <a:ext cx="2430000" cy="4320000"/>
          </a:xfrm>
          <a:prstGeom prst="rect">
            <a:avLst/>
          </a:prstGeom>
        </p:spPr>
      </p:pic>
      <p:pic>
        <p:nvPicPr>
          <p:cNvPr id="7" name="图片 6" descr="Screenshot_2016-12-06-15-38-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7245" y="868680"/>
            <a:ext cx="2430000" cy="4320000"/>
          </a:xfrm>
          <a:prstGeom prst="rect">
            <a:avLst/>
          </a:prstGeom>
        </p:spPr>
      </p:pic>
      <p:pic>
        <p:nvPicPr>
          <p:cNvPr id="8" name="图片 7" descr="Screenshot_2016-12-06-15-38-3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8885" y="868680"/>
            <a:ext cx="2430000" cy="4320000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869950" y="5376545"/>
            <a:ext cx="1295400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rgbClr val="009625"/>
                </a:solidFill>
                <a:sym typeface="+mn-ea"/>
              </a:rPr>
              <a:t>“</a:t>
            </a:r>
            <a:r>
              <a:rPr lang="zh-CN" altLang="en-US" b="1">
                <a:solidFill>
                  <a:srgbClr val="009625"/>
                </a:solidFill>
                <a:sym typeface="+mn-ea"/>
              </a:rPr>
              <a:t>选择专家</a:t>
            </a:r>
            <a:r>
              <a:rPr lang="en-US" altLang="zh-CN" b="1">
                <a:solidFill>
                  <a:srgbClr val="009625"/>
                </a:solidFill>
                <a:sym typeface="+mn-ea"/>
              </a:rPr>
              <a:t>”</a:t>
            </a:r>
            <a:endParaRPr lang="en-US" altLang="zh-CN" b="1">
              <a:solidFill>
                <a:srgbClr val="009625"/>
              </a:solidFill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620770" y="5376545"/>
            <a:ext cx="1798320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rgbClr val="009625"/>
                </a:solidFill>
                <a:sym typeface="+mn-ea"/>
              </a:rPr>
              <a:t>“</a:t>
            </a:r>
            <a:r>
              <a:rPr lang="zh-CN" altLang="en-US" b="1">
                <a:solidFill>
                  <a:srgbClr val="009625"/>
                </a:solidFill>
                <a:sym typeface="+mn-ea"/>
              </a:rPr>
              <a:t>查看专家详情</a:t>
            </a:r>
            <a:r>
              <a:rPr lang="en-US" altLang="zh-CN" b="1">
                <a:solidFill>
                  <a:srgbClr val="009625"/>
                </a:solidFill>
                <a:sym typeface="+mn-ea"/>
              </a:rPr>
              <a:t>”</a:t>
            </a:r>
            <a:endParaRPr lang="en-US" altLang="zh-CN" b="1">
              <a:solidFill>
                <a:srgbClr val="009625"/>
              </a:solidFill>
              <a:sym typeface="+mn-ea"/>
            </a:endParaRPr>
          </a:p>
          <a:p>
            <a:r>
              <a:rPr lang="zh-CN" altLang="en-US">
                <a:solidFill>
                  <a:schemeClr val="tx1">
                    <a:lumMod val="95000"/>
                    <a:lumOff val="5000"/>
                  </a:schemeClr>
                </a:solidFill>
              </a:rPr>
              <a:t>     发起问诊</a:t>
            </a:r>
            <a:endParaRPr lang="zh-CN" altLang="en-US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638290" y="5324475"/>
            <a:ext cx="1791335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rgbClr val="009625"/>
                </a:solidFill>
                <a:sym typeface="+mn-ea"/>
              </a:rPr>
              <a:t>“</a:t>
            </a:r>
            <a:r>
              <a:rPr lang="zh-CN" altLang="en-US" b="1">
                <a:solidFill>
                  <a:srgbClr val="009625"/>
                </a:solidFill>
                <a:sym typeface="+mn-ea"/>
              </a:rPr>
              <a:t>填写病例资料</a:t>
            </a:r>
            <a:r>
              <a:rPr lang="en-US" altLang="zh-CN" b="1">
                <a:solidFill>
                  <a:srgbClr val="009625"/>
                </a:solidFill>
                <a:sym typeface="+mn-ea"/>
              </a:rPr>
              <a:t>”</a:t>
            </a:r>
            <a:endParaRPr lang="en-US" altLang="zh-CN" b="1">
              <a:solidFill>
                <a:srgbClr val="009625"/>
              </a:solidFill>
              <a:sym typeface="+mn-ea"/>
            </a:endParaRPr>
          </a:p>
          <a:p>
            <a:r>
              <a:rPr lang="zh-CN" altLang="en-US">
                <a:solidFill>
                  <a:schemeClr val="tx1">
                    <a:lumMod val="95000"/>
                    <a:lumOff val="5000"/>
                  </a:schemeClr>
                </a:solidFill>
              </a:rPr>
              <a:t>确认提交并支付</a:t>
            </a:r>
            <a:endParaRPr lang="zh-CN" altLang="en-US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直接连接符 4"/>
          <p:cNvSpPr>
            <a:spLocks noChangeShapeType="1"/>
          </p:cNvSpPr>
          <p:nvPr/>
        </p:nvSpPr>
        <p:spPr bwMode="auto">
          <a:xfrm>
            <a:off x="503238" y="765175"/>
            <a:ext cx="8137525" cy="0"/>
          </a:xfrm>
          <a:prstGeom prst="line">
            <a:avLst/>
          </a:prstGeom>
          <a:noFill/>
          <a:ln w="28575">
            <a:solidFill>
              <a:schemeClr val="bg1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365" name="直接连接符 4"/>
          <p:cNvSpPr>
            <a:spLocks noChangeShapeType="1"/>
          </p:cNvSpPr>
          <p:nvPr/>
        </p:nvSpPr>
        <p:spPr bwMode="auto">
          <a:xfrm>
            <a:off x="503238" y="765175"/>
            <a:ext cx="8137525" cy="0"/>
          </a:xfrm>
          <a:prstGeom prst="line">
            <a:avLst/>
          </a:prstGeom>
          <a:noFill/>
          <a:ln w="28575">
            <a:solidFill>
              <a:schemeClr val="bg1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cxnSp>
        <p:nvCxnSpPr>
          <p:cNvPr id="15366" name="直接连接符 6"/>
          <p:cNvCxnSpPr>
            <a:cxnSpLocks noChangeShapeType="1"/>
          </p:cNvCxnSpPr>
          <p:nvPr/>
        </p:nvCxnSpPr>
        <p:spPr bwMode="auto">
          <a:xfrm>
            <a:off x="323850" y="765175"/>
            <a:ext cx="8496300" cy="0"/>
          </a:xfrm>
          <a:prstGeom prst="line">
            <a:avLst/>
          </a:prstGeom>
          <a:noFill/>
          <a:ln w="9525">
            <a:solidFill>
              <a:srgbClr val="587CD9"/>
            </a:solidFill>
            <a:round/>
          </a:ln>
        </p:spPr>
      </p:cxnSp>
      <p:sp>
        <p:nvSpPr>
          <p:cNvPr id="15367" name="矩形 6"/>
          <p:cNvSpPr>
            <a:spLocks noChangeArrowheads="1"/>
          </p:cNvSpPr>
          <p:nvPr/>
        </p:nvSpPr>
        <p:spPr bwMode="auto">
          <a:xfrm>
            <a:off x="290513" y="188913"/>
            <a:ext cx="8458200" cy="5486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 sz="2800" dirty="0">
                <a:solidFill>
                  <a:srgbClr val="587C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复诊通道</a:t>
            </a:r>
            <a:endParaRPr lang="zh-CN" altLang="en-US" sz="2800" dirty="0">
              <a:solidFill>
                <a:srgbClr val="587CD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 descr="未标题ddd-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80350" y="85090"/>
            <a:ext cx="1019810" cy="605155"/>
          </a:xfrm>
          <a:prstGeom prst="rect">
            <a:avLst/>
          </a:prstGeom>
        </p:spPr>
      </p:pic>
      <p:pic>
        <p:nvPicPr>
          <p:cNvPr id="8" name="图片 7" descr="Screenshot_2016-12-06-15-38-3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8885" y="868680"/>
            <a:ext cx="2430000" cy="4320000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869950" y="5376545"/>
            <a:ext cx="1295400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rgbClr val="009625"/>
                </a:solidFill>
                <a:sym typeface="+mn-ea"/>
              </a:rPr>
              <a:t>“</a:t>
            </a:r>
            <a:r>
              <a:rPr lang="zh-CN" altLang="en-US" b="1">
                <a:solidFill>
                  <a:srgbClr val="009625"/>
                </a:solidFill>
                <a:sym typeface="+mn-ea"/>
              </a:rPr>
              <a:t>选择专家</a:t>
            </a:r>
            <a:r>
              <a:rPr lang="en-US" altLang="zh-CN" b="1">
                <a:solidFill>
                  <a:srgbClr val="009625"/>
                </a:solidFill>
                <a:sym typeface="+mn-ea"/>
              </a:rPr>
              <a:t>”</a:t>
            </a:r>
            <a:endParaRPr lang="en-US" altLang="zh-CN" b="1">
              <a:solidFill>
                <a:srgbClr val="009625"/>
              </a:solidFill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620770" y="5376545"/>
            <a:ext cx="1798320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rgbClr val="009625"/>
                </a:solidFill>
                <a:sym typeface="+mn-ea"/>
              </a:rPr>
              <a:t>“</a:t>
            </a:r>
            <a:r>
              <a:rPr lang="zh-CN" altLang="en-US" b="1">
                <a:solidFill>
                  <a:srgbClr val="009625"/>
                </a:solidFill>
                <a:sym typeface="+mn-ea"/>
              </a:rPr>
              <a:t>查看专家详情</a:t>
            </a:r>
            <a:r>
              <a:rPr lang="en-US" altLang="zh-CN" b="1">
                <a:solidFill>
                  <a:srgbClr val="009625"/>
                </a:solidFill>
                <a:sym typeface="+mn-ea"/>
              </a:rPr>
              <a:t>”</a:t>
            </a:r>
            <a:endParaRPr lang="en-US" altLang="zh-CN" b="1">
              <a:solidFill>
                <a:srgbClr val="009625"/>
              </a:solidFill>
              <a:sym typeface="+mn-ea"/>
            </a:endParaRPr>
          </a:p>
          <a:p>
            <a:r>
              <a:rPr lang="zh-CN" altLang="en-US">
                <a:solidFill>
                  <a:schemeClr val="tx1">
                    <a:lumMod val="95000"/>
                    <a:lumOff val="5000"/>
                  </a:schemeClr>
                </a:solidFill>
              </a:rPr>
              <a:t>     发起复诊</a:t>
            </a:r>
            <a:endParaRPr lang="zh-CN" altLang="en-US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638290" y="5324475"/>
            <a:ext cx="1791335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rgbClr val="009625"/>
                </a:solidFill>
                <a:sym typeface="+mn-ea"/>
              </a:rPr>
              <a:t>“</a:t>
            </a:r>
            <a:r>
              <a:rPr lang="zh-CN" altLang="en-US" b="1">
                <a:solidFill>
                  <a:srgbClr val="009625"/>
                </a:solidFill>
                <a:sym typeface="+mn-ea"/>
              </a:rPr>
              <a:t>填写病例资料</a:t>
            </a:r>
            <a:r>
              <a:rPr lang="en-US" altLang="zh-CN" b="1">
                <a:solidFill>
                  <a:srgbClr val="009625"/>
                </a:solidFill>
                <a:sym typeface="+mn-ea"/>
              </a:rPr>
              <a:t>”</a:t>
            </a:r>
            <a:endParaRPr lang="en-US" altLang="zh-CN" b="1">
              <a:solidFill>
                <a:srgbClr val="009625"/>
              </a:solidFill>
              <a:sym typeface="+mn-ea"/>
            </a:endParaRPr>
          </a:p>
          <a:p>
            <a:r>
              <a:rPr lang="zh-CN" altLang="en-US">
                <a:solidFill>
                  <a:schemeClr val="tx1">
                    <a:lumMod val="95000"/>
                    <a:lumOff val="5000"/>
                  </a:schemeClr>
                </a:solidFill>
              </a:rPr>
              <a:t>确认提交并支付</a:t>
            </a:r>
            <a:endParaRPr lang="zh-CN" altLang="en-US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2" name="图片 1" descr="Screenshot_2016-12-06-16-43-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975" y="868680"/>
            <a:ext cx="2430000" cy="4320000"/>
          </a:xfrm>
          <a:prstGeom prst="rect">
            <a:avLst/>
          </a:prstGeom>
        </p:spPr>
      </p:pic>
      <p:pic>
        <p:nvPicPr>
          <p:cNvPr id="4" name="图片 3" descr="Screenshot_2016-12-06-16-47-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7245" y="868680"/>
            <a:ext cx="2430000" cy="4320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直接连接符 4"/>
          <p:cNvSpPr>
            <a:spLocks noChangeShapeType="1"/>
          </p:cNvSpPr>
          <p:nvPr/>
        </p:nvSpPr>
        <p:spPr bwMode="auto">
          <a:xfrm>
            <a:off x="503238" y="765175"/>
            <a:ext cx="8137525" cy="0"/>
          </a:xfrm>
          <a:prstGeom prst="line">
            <a:avLst/>
          </a:prstGeom>
          <a:noFill/>
          <a:ln w="28575">
            <a:solidFill>
              <a:schemeClr val="bg1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365" name="直接连接符 4"/>
          <p:cNvSpPr>
            <a:spLocks noChangeShapeType="1"/>
          </p:cNvSpPr>
          <p:nvPr/>
        </p:nvSpPr>
        <p:spPr bwMode="auto">
          <a:xfrm>
            <a:off x="503238" y="765175"/>
            <a:ext cx="8137525" cy="0"/>
          </a:xfrm>
          <a:prstGeom prst="line">
            <a:avLst/>
          </a:prstGeom>
          <a:noFill/>
          <a:ln w="28575">
            <a:solidFill>
              <a:schemeClr val="bg1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cxnSp>
        <p:nvCxnSpPr>
          <p:cNvPr id="15366" name="直接连接符 6"/>
          <p:cNvCxnSpPr>
            <a:cxnSpLocks noChangeShapeType="1"/>
          </p:cNvCxnSpPr>
          <p:nvPr/>
        </p:nvCxnSpPr>
        <p:spPr bwMode="auto">
          <a:xfrm>
            <a:off x="323850" y="765175"/>
            <a:ext cx="8496300" cy="0"/>
          </a:xfrm>
          <a:prstGeom prst="line">
            <a:avLst/>
          </a:prstGeom>
          <a:noFill/>
          <a:ln w="9525">
            <a:solidFill>
              <a:srgbClr val="587CD9"/>
            </a:solidFill>
            <a:round/>
          </a:ln>
        </p:spPr>
      </p:cxnSp>
      <p:sp>
        <p:nvSpPr>
          <p:cNvPr id="15367" name="矩形 6"/>
          <p:cNvSpPr>
            <a:spLocks noChangeArrowheads="1"/>
          </p:cNvSpPr>
          <p:nvPr/>
        </p:nvSpPr>
        <p:spPr bwMode="auto">
          <a:xfrm>
            <a:off x="290513" y="188913"/>
            <a:ext cx="8458200" cy="5486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 sz="2800" dirty="0">
                <a:solidFill>
                  <a:srgbClr val="587C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我的医生</a:t>
            </a:r>
            <a:endParaRPr lang="zh-CN" altLang="en-US" sz="2800" dirty="0">
              <a:solidFill>
                <a:srgbClr val="587CD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 descr="未标题ddd-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80350" y="85090"/>
            <a:ext cx="1019810" cy="605155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3672205" y="1832610"/>
            <a:ext cx="2914015" cy="10058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>
                <a:solidFill>
                  <a:srgbClr val="009625"/>
                </a:solidFill>
                <a:sym typeface="+mn-ea"/>
              </a:rPr>
              <a:t>“</a:t>
            </a:r>
            <a:r>
              <a:rPr lang="zh-CN" altLang="en-US" sz="2800" b="1">
                <a:solidFill>
                  <a:srgbClr val="009625"/>
                </a:solidFill>
                <a:sym typeface="+mn-ea"/>
              </a:rPr>
              <a:t>添加医生</a:t>
            </a:r>
            <a:r>
              <a:rPr lang="en-US" altLang="zh-CN" sz="2800" b="1">
                <a:solidFill>
                  <a:srgbClr val="009625"/>
                </a:solidFill>
                <a:sym typeface="+mn-ea"/>
              </a:rPr>
              <a:t>”</a:t>
            </a:r>
            <a:r>
              <a:rPr lang="zh-CN" altLang="en-US" sz="1600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进入医生列表，选择医生查看详情，添加医生到我的医生</a:t>
            </a:r>
            <a:endParaRPr lang="zh-CN" altLang="en-US" sz="1600">
              <a:solidFill>
                <a:schemeClr val="tx1">
                  <a:lumMod val="95000"/>
                  <a:lumOff val="5000"/>
                </a:schemeClr>
              </a:solidFill>
              <a:sym typeface="+mn-ea"/>
            </a:endParaRPr>
          </a:p>
        </p:txBody>
      </p:sp>
      <p:pic>
        <p:nvPicPr>
          <p:cNvPr id="5" name="图片 4" descr="Screenshot_2016-12-06-15-53-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120" y="868680"/>
            <a:ext cx="2430000" cy="4320000"/>
          </a:xfrm>
          <a:prstGeom prst="rect">
            <a:avLst/>
          </a:prstGeom>
        </p:spPr>
      </p:pic>
      <p:sp>
        <p:nvSpPr>
          <p:cNvPr id="14" name="线形标注 2 13"/>
          <p:cNvSpPr/>
          <p:nvPr/>
        </p:nvSpPr>
        <p:spPr>
          <a:xfrm rot="10800000">
            <a:off x="730250" y="4533900"/>
            <a:ext cx="744855" cy="291465"/>
          </a:xfrm>
          <a:prstGeom prst="borderCallout2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线形标注 2 6"/>
          <p:cNvSpPr/>
          <p:nvPr/>
        </p:nvSpPr>
        <p:spPr>
          <a:xfrm rot="10800000">
            <a:off x="1888490" y="4533900"/>
            <a:ext cx="744855" cy="291465"/>
          </a:xfrm>
          <a:prstGeom prst="borderCallout2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3672205" y="3620770"/>
            <a:ext cx="2914015" cy="10058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>
                <a:solidFill>
                  <a:srgbClr val="009625"/>
                </a:solidFill>
                <a:sym typeface="+mn-ea"/>
              </a:rPr>
              <a:t>“</a:t>
            </a:r>
            <a:r>
              <a:rPr lang="zh-CN" altLang="en-US" sz="2800" b="1">
                <a:solidFill>
                  <a:srgbClr val="009625"/>
                </a:solidFill>
                <a:sym typeface="+mn-ea"/>
              </a:rPr>
              <a:t>扫一扫</a:t>
            </a:r>
            <a:r>
              <a:rPr lang="en-US" altLang="zh-CN" sz="2800" b="1">
                <a:solidFill>
                  <a:srgbClr val="009625"/>
                </a:solidFill>
                <a:sym typeface="+mn-ea"/>
              </a:rPr>
              <a:t>”</a:t>
            </a:r>
            <a:r>
              <a:rPr lang="zh-CN" altLang="en-US" sz="1600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医生在个人中心打开他的二维码，扫码添加医生</a:t>
            </a:r>
            <a:endParaRPr lang="zh-CN" altLang="en-US" sz="1600">
              <a:solidFill>
                <a:schemeClr val="tx1">
                  <a:lumMod val="95000"/>
                  <a:lumOff val="5000"/>
                </a:schemeClr>
              </a:solidFill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直接连接符 4"/>
          <p:cNvSpPr>
            <a:spLocks noChangeShapeType="1"/>
          </p:cNvSpPr>
          <p:nvPr/>
        </p:nvSpPr>
        <p:spPr bwMode="auto">
          <a:xfrm>
            <a:off x="503238" y="765175"/>
            <a:ext cx="8137525" cy="0"/>
          </a:xfrm>
          <a:prstGeom prst="line">
            <a:avLst/>
          </a:prstGeom>
          <a:noFill/>
          <a:ln w="28575">
            <a:solidFill>
              <a:schemeClr val="bg1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365" name="直接连接符 4"/>
          <p:cNvSpPr>
            <a:spLocks noChangeShapeType="1"/>
          </p:cNvSpPr>
          <p:nvPr/>
        </p:nvSpPr>
        <p:spPr bwMode="auto">
          <a:xfrm>
            <a:off x="503238" y="765175"/>
            <a:ext cx="8137525" cy="0"/>
          </a:xfrm>
          <a:prstGeom prst="line">
            <a:avLst/>
          </a:prstGeom>
          <a:noFill/>
          <a:ln w="28575">
            <a:solidFill>
              <a:schemeClr val="bg1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cxnSp>
        <p:nvCxnSpPr>
          <p:cNvPr id="15366" name="直接连接符 6"/>
          <p:cNvCxnSpPr>
            <a:cxnSpLocks noChangeShapeType="1"/>
          </p:cNvCxnSpPr>
          <p:nvPr/>
        </p:nvCxnSpPr>
        <p:spPr bwMode="auto">
          <a:xfrm>
            <a:off x="323850" y="765175"/>
            <a:ext cx="8496300" cy="0"/>
          </a:xfrm>
          <a:prstGeom prst="line">
            <a:avLst/>
          </a:prstGeom>
          <a:noFill/>
          <a:ln w="9525">
            <a:solidFill>
              <a:srgbClr val="587CD9"/>
            </a:solidFill>
            <a:round/>
          </a:ln>
        </p:spPr>
      </p:cxnSp>
      <p:sp>
        <p:nvSpPr>
          <p:cNvPr id="15367" name="矩形 6"/>
          <p:cNvSpPr>
            <a:spLocks noChangeArrowheads="1"/>
          </p:cNvSpPr>
          <p:nvPr/>
        </p:nvSpPr>
        <p:spPr bwMode="auto">
          <a:xfrm>
            <a:off x="290513" y="188913"/>
            <a:ext cx="8458200" cy="5486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 sz="2800" dirty="0">
                <a:solidFill>
                  <a:srgbClr val="587C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病例资料</a:t>
            </a:r>
            <a:endParaRPr lang="zh-CN" altLang="en-US" sz="2800" dirty="0">
              <a:solidFill>
                <a:srgbClr val="587CD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 descr="未标题ddd-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80350" y="85090"/>
            <a:ext cx="1019810" cy="605155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3064510" y="2360930"/>
            <a:ext cx="3392805" cy="518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>
                <a:solidFill>
                  <a:srgbClr val="009625"/>
                </a:solidFill>
                <a:sym typeface="+mn-ea"/>
              </a:rPr>
              <a:t>“</a:t>
            </a:r>
            <a:r>
              <a:rPr lang="zh-CN" altLang="en-US" sz="2800" b="1">
                <a:solidFill>
                  <a:srgbClr val="009625"/>
                </a:solidFill>
                <a:sym typeface="+mn-ea"/>
              </a:rPr>
              <a:t>新增病例资料</a:t>
            </a:r>
            <a:r>
              <a:rPr lang="en-US" altLang="zh-CN" sz="2800" b="1">
                <a:solidFill>
                  <a:srgbClr val="009625"/>
                </a:solidFill>
                <a:sym typeface="+mn-ea"/>
              </a:rPr>
              <a:t>”</a:t>
            </a:r>
            <a:endParaRPr lang="en-US" altLang="zh-CN" sz="2800" b="1">
              <a:solidFill>
                <a:srgbClr val="009625"/>
              </a:solidFill>
              <a:sym typeface="+mn-ea"/>
            </a:endParaRPr>
          </a:p>
        </p:txBody>
      </p:sp>
      <p:pic>
        <p:nvPicPr>
          <p:cNvPr id="2" name="图片 1" descr="Screenshot_2016-12-06-15-52-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555" y="1141095"/>
            <a:ext cx="2430000" cy="4320000"/>
          </a:xfrm>
          <a:prstGeom prst="rect">
            <a:avLst/>
          </a:prstGeom>
        </p:spPr>
      </p:pic>
      <p:pic>
        <p:nvPicPr>
          <p:cNvPr id="4" name="图片 3" descr="Screenshot_2016-12-06-15-52-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3740" y="1141095"/>
            <a:ext cx="2430000" cy="4320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直接连接符 4"/>
          <p:cNvSpPr>
            <a:spLocks noChangeShapeType="1"/>
          </p:cNvSpPr>
          <p:nvPr/>
        </p:nvSpPr>
        <p:spPr bwMode="auto">
          <a:xfrm>
            <a:off x="503238" y="765175"/>
            <a:ext cx="8137525" cy="0"/>
          </a:xfrm>
          <a:prstGeom prst="line">
            <a:avLst/>
          </a:prstGeom>
          <a:noFill/>
          <a:ln w="28575">
            <a:solidFill>
              <a:schemeClr val="bg1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365" name="直接连接符 4"/>
          <p:cNvSpPr>
            <a:spLocks noChangeShapeType="1"/>
          </p:cNvSpPr>
          <p:nvPr/>
        </p:nvSpPr>
        <p:spPr bwMode="auto">
          <a:xfrm>
            <a:off x="503238" y="765175"/>
            <a:ext cx="8137525" cy="0"/>
          </a:xfrm>
          <a:prstGeom prst="line">
            <a:avLst/>
          </a:prstGeom>
          <a:noFill/>
          <a:ln w="28575">
            <a:solidFill>
              <a:schemeClr val="bg1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cxnSp>
        <p:nvCxnSpPr>
          <p:cNvPr id="15366" name="直接连接符 6"/>
          <p:cNvCxnSpPr>
            <a:cxnSpLocks noChangeShapeType="1"/>
          </p:cNvCxnSpPr>
          <p:nvPr/>
        </p:nvCxnSpPr>
        <p:spPr bwMode="auto">
          <a:xfrm>
            <a:off x="323850" y="765175"/>
            <a:ext cx="8496300" cy="0"/>
          </a:xfrm>
          <a:prstGeom prst="line">
            <a:avLst/>
          </a:prstGeom>
          <a:noFill/>
          <a:ln w="9525">
            <a:solidFill>
              <a:srgbClr val="587CD9"/>
            </a:solidFill>
            <a:round/>
          </a:ln>
        </p:spPr>
      </p:cxnSp>
      <p:sp>
        <p:nvSpPr>
          <p:cNvPr id="15367" name="矩形 6"/>
          <p:cNvSpPr>
            <a:spLocks noChangeArrowheads="1"/>
          </p:cNvSpPr>
          <p:nvPr/>
        </p:nvSpPr>
        <p:spPr bwMode="auto">
          <a:xfrm>
            <a:off x="290513" y="188913"/>
            <a:ext cx="8458200" cy="5486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 sz="2800" dirty="0">
                <a:solidFill>
                  <a:srgbClr val="587C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发现</a:t>
            </a:r>
            <a:endParaRPr lang="zh-CN" altLang="en-US" sz="2800" dirty="0">
              <a:solidFill>
                <a:srgbClr val="587CD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 descr="未标题ddd-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80350" y="85090"/>
            <a:ext cx="1019810" cy="605155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3606800" y="2360930"/>
            <a:ext cx="2098040" cy="518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>
                <a:solidFill>
                  <a:srgbClr val="009625"/>
                </a:solidFill>
                <a:sym typeface="+mn-ea"/>
              </a:rPr>
              <a:t>“</a:t>
            </a:r>
            <a:r>
              <a:rPr lang="zh-CN" altLang="en-US" sz="2800" b="1">
                <a:solidFill>
                  <a:srgbClr val="009625"/>
                </a:solidFill>
                <a:sym typeface="+mn-ea"/>
              </a:rPr>
              <a:t>找医生</a:t>
            </a:r>
            <a:r>
              <a:rPr lang="en-US" altLang="zh-CN" sz="2800" b="1">
                <a:solidFill>
                  <a:srgbClr val="009625"/>
                </a:solidFill>
                <a:sym typeface="+mn-ea"/>
              </a:rPr>
              <a:t>”</a:t>
            </a:r>
            <a:endParaRPr lang="en-US" altLang="zh-CN" sz="2800" b="1">
              <a:solidFill>
                <a:srgbClr val="009625"/>
              </a:solidFill>
              <a:sym typeface="+mn-ea"/>
            </a:endParaRPr>
          </a:p>
        </p:txBody>
      </p:sp>
      <p:pic>
        <p:nvPicPr>
          <p:cNvPr id="5" name="图片 4" descr="Screenshot_2016-12-06-17-25-5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300" y="1014730"/>
            <a:ext cx="2430000" cy="4320000"/>
          </a:xfrm>
          <a:prstGeom prst="rect">
            <a:avLst/>
          </a:prstGeom>
        </p:spPr>
      </p:pic>
      <p:pic>
        <p:nvPicPr>
          <p:cNvPr id="6" name="图片 5" descr="Screenshot_2016-12-06-17-26-0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4840" y="1014730"/>
            <a:ext cx="2430000" cy="4320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916</Words>
  <Application>WPS 演示</Application>
  <PresentationFormat>全屏显示(4:3)</PresentationFormat>
  <Paragraphs>151</Paragraphs>
  <Slides>20</Slides>
  <Notes>9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6" baseType="lpstr">
      <vt:lpstr>Arial</vt:lpstr>
      <vt:lpstr>宋体</vt:lpstr>
      <vt:lpstr>Wingdings</vt:lpstr>
      <vt:lpstr>Calibri</vt:lpstr>
      <vt:lpstr>微软雅黑</vt:lpstr>
      <vt:lpstr>Office 主题</vt:lpstr>
      <vt:lpstr>大兴掌上诊疗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谢谢！</vt:lpstr>
      <vt:lpstr>PowerPoint 演示文稿</vt:lpstr>
      <vt:lpstr>谢谢！</vt:lpstr>
    </vt:vector>
  </TitlesOfParts>
  <Company>5173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培训主题</dc:title>
  <dc:creator>wangding</dc:creator>
  <cp:lastModifiedBy>Administrator</cp:lastModifiedBy>
  <cp:revision>613</cp:revision>
  <dcterms:created xsi:type="dcterms:W3CDTF">2011-02-23T17:15:00Z</dcterms:created>
  <dcterms:modified xsi:type="dcterms:W3CDTF">2016-12-07T06:17:32Z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2052-10.1.0.6065</vt:lpwstr>
  </property>
</Properties>
</file>